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13" r:id="rId2"/>
    <p:sldId id="314" r:id="rId3"/>
    <p:sldId id="315" r:id="rId4"/>
    <p:sldId id="362" r:id="rId5"/>
    <p:sldId id="331" r:id="rId6"/>
    <p:sldId id="356" r:id="rId7"/>
    <p:sldId id="357" r:id="rId8"/>
    <p:sldId id="358" r:id="rId9"/>
    <p:sldId id="360" r:id="rId10"/>
    <p:sldId id="258" r:id="rId11"/>
    <p:sldId id="363" r:id="rId12"/>
    <p:sldId id="260" r:id="rId13"/>
    <p:sldId id="332" r:id="rId14"/>
    <p:sldId id="262" r:id="rId15"/>
    <p:sldId id="317" r:id="rId16"/>
    <p:sldId id="364" r:id="rId17"/>
    <p:sldId id="377" r:id="rId18"/>
    <p:sldId id="380" r:id="rId19"/>
    <p:sldId id="264" r:id="rId20"/>
    <p:sldId id="333" r:id="rId21"/>
    <p:sldId id="266" r:id="rId22"/>
    <p:sldId id="268" r:id="rId23"/>
    <p:sldId id="334" r:id="rId24"/>
    <p:sldId id="270" r:id="rId25"/>
    <p:sldId id="271" r:id="rId26"/>
    <p:sldId id="272" r:id="rId27"/>
    <p:sldId id="335" r:id="rId28"/>
    <p:sldId id="276" r:id="rId29"/>
    <p:sldId id="275" r:id="rId30"/>
    <p:sldId id="318" r:id="rId31"/>
    <p:sldId id="336" r:id="rId32"/>
    <p:sldId id="279" r:id="rId33"/>
    <p:sldId id="281" r:id="rId34"/>
    <p:sldId id="371" r:id="rId35"/>
    <p:sldId id="373" r:id="rId36"/>
    <p:sldId id="374" r:id="rId37"/>
    <p:sldId id="338" r:id="rId38"/>
    <p:sldId id="288" r:id="rId39"/>
    <p:sldId id="287" r:id="rId40"/>
    <p:sldId id="320" r:id="rId41"/>
    <p:sldId id="365" r:id="rId42"/>
    <p:sldId id="341" r:id="rId43"/>
    <p:sldId id="296" r:id="rId44"/>
    <p:sldId id="295" r:id="rId45"/>
    <p:sldId id="327" r:id="rId46"/>
    <p:sldId id="366" r:id="rId47"/>
    <p:sldId id="343" r:id="rId48"/>
    <p:sldId id="344" r:id="rId49"/>
    <p:sldId id="367" r:id="rId50"/>
    <p:sldId id="347" r:id="rId51"/>
    <p:sldId id="355" r:id="rId52"/>
    <p:sldId id="350" r:id="rId53"/>
    <p:sldId id="352" r:id="rId54"/>
    <p:sldId id="368" r:id="rId55"/>
    <p:sldId id="369" r:id="rId56"/>
    <p:sldId id="375" r:id="rId57"/>
    <p:sldId id="304" r:id="rId58"/>
    <p:sldId id="324" r:id="rId59"/>
    <p:sldId id="370" r:id="rId60"/>
    <p:sldId id="346" r:id="rId61"/>
    <p:sldId id="308" r:id="rId62"/>
    <p:sldId id="325" r:id="rId63"/>
    <p:sldId id="326" r:id="rId64"/>
  </p:sldIdLst>
  <p:sldSz cx="9906000" cy="6858000" type="A4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00CC99"/>
    <a:srgbClr val="339966"/>
    <a:srgbClr val="808000"/>
    <a:srgbClr val="FFFF99"/>
    <a:srgbClr val="336600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2" autoAdjust="0"/>
    <p:restoredTop sz="99163" autoAdjust="0"/>
  </p:normalViewPr>
  <p:slideViewPr>
    <p:cSldViewPr>
      <p:cViewPr>
        <p:scale>
          <a:sx n="70" d="100"/>
          <a:sy n="70" d="100"/>
        </p:scale>
        <p:origin x="-1500" y="-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>
        <c:manualLayout>
          <c:layoutTarget val="inner"/>
          <c:xMode val="edge"/>
          <c:yMode val="edge"/>
          <c:x val="5.2724854301350814E-2"/>
          <c:y val="2.6038242863949269E-2"/>
          <c:w val="0.92920421601904224"/>
          <c:h val="0.84928438526090244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Saúde</c:v>
                </c:pt>
              </c:strCache>
            </c:strRef>
          </c:tx>
          <c:dLbls>
            <c:dLbl>
              <c:idx val="0"/>
              <c:layout>
                <c:manualLayout>
                  <c:x val="-4.1563138263101915E-2"/>
                  <c:y val="-5.13236050771269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8034523159390767E-2"/>
                  <c:y val="-6.573029002990582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5177324199023913E-2"/>
                  <c:y val="-5.3357055049075904E-2"/>
                </c:manualLayout>
              </c:layout>
              <c:showVal val="1"/>
            </c:dLbl>
            <c:dLbl>
              <c:idx val="3"/>
              <c:layout>
                <c:manualLayout>
                  <c:x val="-3.07205804553362E-2"/>
                  <c:y val="-6.7585603062162783E-2"/>
                </c:manualLayout>
              </c:layout>
              <c:showVal val="1"/>
            </c:dLbl>
            <c:dLbl>
              <c:idx val="4"/>
              <c:layout>
                <c:manualLayout>
                  <c:x val="7.6922067433879745E-3"/>
                  <c:y val="-1.105356933216943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16E-3"/>
                  <c:y val="-2.795237004183835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5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19.79</c:v>
                </c:pt>
                <c:pt idx="1">
                  <c:v>18.350000000000001</c:v>
                </c:pt>
                <c:pt idx="2" formatCode="0.00">
                  <c:v>21.13</c:v>
                </c:pt>
                <c:pt idx="3" formatCode="0.00">
                  <c:v>18.36</c:v>
                </c:pt>
              </c:numCache>
            </c:numRef>
          </c:val>
        </c:ser>
        <c:marker val="1"/>
        <c:axId val="122200064"/>
        <c:axId val="122201600"/>
      </c:lineChart>
      <c:catAx>
        <c:axId val="12220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22201600"/>
        <c:crosses val="autoZero"/>
        <c:auto val="1"/>
        <c:lblAlgn val="ctr"/>
        <c:lblOffset val="100"/>
      </c:catAx>
      <c:valAx>
        <c:axId val="122201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2220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>
        <c:manualLayout>
          <c:layoutTarget val="inner"/>
          <c:xMode val="edge"/>
          <c:yMode val="edge"/>
          <c:x val="5.2363041533397124E-2"/>
          <c:y val="3.9164221404593393E-2"/>
          <c:w val="0.92721525093703039"/>
          <c:h val="0.85345827587784351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Educação</c:v>
                </c:pt>
              </c:strCache>
            </c:strRef>
          </c:tx>
          <c:dLbls>
            <c:dLbl>
              <c:idx val="0"/>
              <c:layout>
                <c:manualLayout>
                  <c:x val="-5.8533860755783873E-2"/>
                  <c:y val="8.137861185949471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378679604810083E-2"/>
                  <c:y val="-4.725250379031152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345115112368528E-2"/>
                  <c:y val="-5.236777883682743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3345115112368465E-2"/>
                  <c:y val="9.9599836091608746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5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46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26.65</c:v>
                </c:pt>
                <c:pt idx="1">
                  <c:v>26.43</c:v>
                </c:pt>
                <c:pt idx="2">
                  <c:v>31.04</c:v>
                </c:pt>
                <c:pt idx="3">
                  <c:v>19.489999999999998</c:v>
                </c:pt>
              </c:numCache>
            </c:numRef>
          </c:val>
        </c:ser>
        <c:marker val="1"/>
        <c:axId val="125626240"/>
        <c:axId val="125627776"/>
      </c:lineChart>
      <c:catAx>
        <c:axId val="125626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25627776"/>
        <c:crosses val="autoZero"/>
        <c:auto val="1"/>
        <c:lblAlgn val="ctr"/>
        <c:lblOffset val="100"/>
      </c:catAx>
      <c:valAx>
        <c:axId val="125627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2562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Educação</c:v>
                </c:pt>
              </c:strCache>
            </c:strRef>
          </c:tx>
          <c:dLbls>
            <c:dLbl>
              <c:idx val="0"/>
              <c:layout>
                <c:manualLayout>
                  <c:x val="-0.10176679200295288"/>
                  <c:y val="-1.57522350444096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973052426517697E-2"/>
                  <c:y val="-5.15017420168182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537106668306886E-2"/>
                  <c:y val="3.9128507035988969E-2"/>
                </c:manualLayout>
              </c:layout>
              <c:showVal val="1"/>
            </c:dLbl>
            <c:dLbl>
              <c:idx val="3"/>
              <c:layout>
                <c:manualLayout>
                  <c:x val="1.8845702222769027E-3"/>
                  <c:y val="6.4683875553982082E-3"/>
                </c:manualLayout>
              </c:layout>
              <c:showVal val="1"/>
            </c:dLbl>
            <c:dLbl>
              <c:idx val="4"/>
              <c:layout>
                <c:manualLayout>
                  <c:x val="7.6922067433879433E-3"/>
                  <c:y val="-1.105356933216945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46E-3"/>
                  <c:y val="-2.795237004183832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67.86</c:v>
                </c:pt>
                <c:pt idx="1">
                  <c:v>68.77</c:v>
                </c:pt>
                <c:pt idx="2">
                  <c:v>86.51</c:v>
                </c:pt>
                <c:pt idx="3">
                  <c:v>62.21</c:v>
                </c:pt>
              </c:numCache>
            </c:numRef>
          </c:val>
        </c:ser>
        <c:marker val="1"/>
        <c:axId val="125744256"/>
        <c:axId val="125745792"/>
      </c:lineChart>
      <c:catAx>
        <c:axId val="125744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25745792"/>
        <c:crosses val="autoZero"/>
        <c:auto val="1"/>
        <c:lblAlgn val="ctr"/>
        <c:lblOffset val="100"/>
      </c:catAx>
      <c:valAx>
        <c:axId val="125745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25744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Pessoal Executivo</c:v>
                </c:pt>
              </c:strCache>
            </c:strRef>
          </c:tx>
          <c:dLbls>
            <c:dLbl>
              <c:idx val="0"/>
              <c:layout>
                <c:manualLayout>
                  <c:x val="-5.6019882006789486E-2"/>
                  <c:y val="7.533764905367709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8034523159390503E-2"/>
                  <c:y val="-6.838023189559949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0598603102907105E-2"/>
                  <c:y val="-7.3234524847428747E-2"/>
                </c:manualLayout>
              </c:layout>
              <c:showVal val="1"/>
            </c:dLbl>
            <c:dLbl>
              <c:idx val="3"/>
              <c:layout>
                <c:manualLayout>
                  <c:x val="-4.3370231231062872E-2"/>
                  <c:y val="5.2310374891020049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5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46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48.28</c:v>
                </c:pt>
                <c:pt idx="1">
                  <c:v>46.25</c:v>
                </c:pt>
                <c:pt idx="2" formatCode="0.00">
                  <c:v>49.07</c:v>
                </c:pt>
                <c:pt idx="3" formatCode="0.00">
                  <c:v>49.620000000000012</c:v>
                </c:pt>
              </c:numCache>
            </c:numRef>
          </c:val>
        </c:ser>
        <c:marker val="1"/>
        <c:axId val="128357888"/>
        <c:axId val="128359424"/>
      </c:lineChart>
      <c:catAx>
        <c:axId val="128357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28359424"/>
        <c:crosses val="autoZero"/>
        <c:auto val="1"/>
        <c:lblAlgn val="ctr"/>
        <c:lblOffset val="100"/>
      </c:catAx>
      <c:valAx>
        <c:axId val="128359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8357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Pessoal Legislativo</c:v>
                </c:pt>
              </c:strCache>
            </c:strRef>
          </c:tx>
          <c:dLbls>
            <c:dLbl>
              <c:idx val="0"/>
              <c:layout>
                <c:manualLayout>
                  <c:x val="-4.1460544890091822E-2"/>
                  <c:y val="-6.91092900934855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2088482204240914E-2"/>
                  <c:y val="8.72266011107790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767966223753598E-2"/>
                  <c:y val="-3.5571370032717292E-2"/>
                </c:manualLayout>
              </c:layout>
              <c:showVal val="1"/>
            </c:dLbl>
            <c:dLbl>
              <c:idx val="3"/>
              <c:layout>
                <c:manualLayout>
                  <c:x val="-4.1460544890091822E-2"/>
                  <c:y val="8.1814151075249725E-2"/>
                </c:manualLayout>
              </c:layout>
              <c:showVal val="1"/>
            </c:dLbl>
            <c:dLbl>
              <c:idx val="4"/>
              <c:layout>
                <c:manualLayout>
                  <c:x val="7.6922067433879424E-3"/>
                  <c:y val="-1.105356933216946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55E-3"/>
                  <c:y val="-2.79523700418383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1.86</c:v>
                </c:pt>
                <c:pt idx="1">
                  <c:v>1.81</c:v>
                </c:pt>
                <c:pt idx="2">
                  <c:v>1.61</c:v>
                </c:pt>
              </c:numCache>
            </c:numRef>
          </c:val>
        </c:ser>
        <c:marker val="1"/>
        <c:axId val="133821568"/>
        <c:axId val="133823104"/>
      </c:lineChart>
      <c:catAx>
        <c:axId val="13382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33823104"/>
        <c:crosses val="autoZero"/>
        <c:auto val="1"/>
        <c:lblAlgn val="ctr"/>
        <c:lblOffset val="100"/>
      </c:catAx>
      <c:valAx>
        <c:axId val="133823104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33821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Investimentos</c:v>
                </c:pt>
              </c:strCache>
            </c:strRef>
          </c:tx>
          <c:dLbls>
            <c:dLbl>
              <c:idx val="0"/>
              <c:layout>
                <c:manualLayout>
                  <c:x val="-0.10584443807680648"/>
                  <c:y val="-4.322005485833491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330690582209034"/>
                  <c:y val="5.75822055761903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9.2568605404680315E-2"/>
                  <c:y val="-5.632068234290408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184415435253376E-2"/>
                  <c:y val="5.12835522746490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7.6922067433879433E-3"/>
                  <c:y val="-1.105356933216946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41025641027055E-3"/>
                  <c:y val="-2.795237004183833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-2.23618960334706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(até o período)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36027278.090000004</c:v>
                </c:pt>
                <c:pt idx="1">
                  <c:v>18708240.43</c:v>
                </c:pt>
                <c:pt idx="2">
                  <c:v>18916681.899999999</c:v>
                </c:pt>
                <c:pt idx="3">
                  <c:v>6268040.2400000002</c:v>
                </c:pt>
              </c:numCache>
            </c:numRef>
          </c:val>
        </c:ser>
        <c:marker val="1"/>
        <c:axId val="133916928"/>
        <c:axId val="133918720"/>
      </c:lineChart>
      <c:catAx>
        <c:axId val="13391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133918720"/>
        <c:crosses val="autoZero"/>
        <c:auto val="1"/>
        <c:lblAlgn val="ctr"/>
        <c:lblOffset val="100"/>
      </c:catAx>
      <c:valAx>
        <c:axId val="133918720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099"/>
            </a:pPr>
            <a:endParaRPr lang="pt-BR"/>
          </a:p>
        </c:txPr>
        <c:crossAx val="133916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Lbls>
            <c:dLbl>
              <c:idx val="0"/>
              <c:layout>
                <c:manualLayout>
                  <c:x val="-3.0150970879778997E-3"/>
                  <c:y val="-2.926114270131626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2.527496944783939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1.415272040480350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5222895461757675E-3"/>
                  <c:y val="1.261097251820505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500" b="1" i="0" baseline="0"/>
                </a:pPr>
                <a:endParaRPr lang="pt-BR"/>
              </a:p>
            </c:txPr>
            <c:dLblPos val="inEnd"/>
            <c:showVal val="1"/>
          </c:dLbls>
          <c:cat>
            <c:strRef>
              <c:f>Plan1!$A$2:$A$5</c:f>
              <c:strCache>
                <c:ptCount val="4"/>
                <c:pt idx="0">
                  <c:v>Inicial</c:v>
                </c:pt>
                <c:pt idx="1">
                  <c:v>Créditos Adicionais</c:v>
                </c:pt>
                <c:pt idx="2">
                  <c:v>Baixas</c:v>
                </c:pt>
                <c:pt idx="3">
                  <c:v>Saldo</c:v>
                </c:pt>
              </c:strCache>
            </c:strRef>
          </c:cat>
          <c:val>
            <c:numRef>
              <c:f>Plan1!$B$2:$B$5</c:f>
              <c:numCache>
                <c:formatCode>_-* #,##0.00_-;\-* #,##0.00_-;_-* "-"??_-;_-@_-</c:formatCode>
                <c:ptCount val="4"/>
                <c:pt idx="0">
                  <c:v>208804800</c:v>
                </c:pt>
                <c:pt idx="1">
                  <c:v>17040065.270000011</c:v>
                </c:pt>
                <c:pt idx="2">
                  <c:v>49434769.410000004</c:v>
                </c:pt>
                <c:pt idx="3">
                  <c:v>176410095.86000001</c:v>
                </c:pt>
              </c:numCache>
            </c:numRef>
          </c:val>
        </c:ser>
        <c:gapWidth val="75"/>
        <c:overlap val="40"/>
        <c:axId val="143333632"/>
        <c:axId val="143351808"/>
      </c:barChart>
      <c:catAx>
        <c:axId val="143333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0" i="0" baseline="0"/>
            </a:pPr>
            <a:endParaRPr lang="pt-BR"/>
          </a:p>
        </c:txPr>
        <c:crossAx val="143351808"/>
        <c:crosses val="autoZero"/>
        <c:auto val="1"/>
        <c:lblAlgn val="ctr"/>
        <c:lblOffset val="100"/>
      </c:catAx>
      <c:valAx>
        <c:axId val="143351808"/>
        <c:scaling>
          <c:orientation val="minMax"/>
        </c:scaling>
        <c:axPos val="l"/>
        <c:majorGridlines/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143333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t" anchorCtr="0" compatLnSpc="1">
            <a:prstTxWarp prst="textNoShape">
              <a:avLst/>
            </a:prstTxWarp>
          </a:bodyPr>
          <a:lstStyle>
            <a:lvl1pPr algn="l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463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t" anchorCtr="0" compatLnSpc="1">
            <a:prstTxWarp prst="textNoShape">
              <a:avLst/>
            </a:prstTxWarp>
          </a:bodyPr>
          <a:lstStyle>
            <a:lvl1pPr algn="r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b" anchorCtr="0" compatLnSpc="1">
            <a:prstTxWarp prst="textNoShape">
              <a:avLst/>
            </a:prstTxWarp>
          </a:bodyPr>
          <a:lstStyle>
            <a:lvl1pPr algn="l" defTabSz="947554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463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3" rIns="94723" bIns="47363" numCol="1" anchor="b" anchorCtr="0" compatLnSpc="1">
            <a:prstTxWarp prst="textNoShape">
              <a:avLst/>
            </a:prstTxWarp>
          </a:bodyPr>
          <a:lstStyle>
            <a:lvl1pPr algn="r" defTabSz="947554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DDFC3F-3E62-4E97-8D73-544AE4ADBA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C81D1B9-2382-47B4-81D4-4237885471F1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98C1932-158B-4A4C-954E-A2F2F05F70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F856-8D31-40E7-872B-9FE5510660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C02A-1C61-471A-95F4-F850F30B08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BF35-BD2E-4981-9D14-36FA7D57D4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2E5E-CF2B-4B08-ABDE-D6946DC0A3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BD53-65DC-48BB-BFB7-DAC6E6C2F2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131D-8B11-4913-872A-CF58A741637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6055-26FA-455F-8A44-BB5EA28C27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F165-AEF4-41A5-AA75-741FDA2D61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2A50-DB9E-40D1-9098-BA9F93F311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2BB8-E472-4BEC-BA3D-A4C27E7675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3E4-4077-4CFD-9AB0-D67366AA5B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87A9-C91F-4C85-A68D-8476DB04DD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23E8-CB69-42FE-9F69-B54F3BB97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E268-621A-4E7D-8C84-161BACA12D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5DC19D-9E68-4F59-84C3-65AAB73D28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Planilha_do_Microsoft_Office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6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Planilha_do_Microsoft_Office_Excel_97-2003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Planilha_do_Microsoft_Office_Excel_97-2003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Planilha_do_Microsoft_Office_Excel_97-200312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Planilha_do_Microsoft_Office_Excel_97-200317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Planilha_do_Microsoft_Office_Excel_97-200318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Planilha_do_Microsoft_Office_Excel_97-200319.xls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Planilha_do_Microsoft_Office_Excel_97-200320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-848544" y="4292600"/>
            <a:ext cx="9906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  <a:p>
            <a:pPr algn="ct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  <a:p>
            <a:pPr algn="ctr">
              <a:defRPr/>
            </a:pPr>
            <a:r>
              <a:rPr lang="pt-BR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kerSignet BT" pitchFamily="34" charset="0"/>
              </a:rPr>
              <a:t>Município de Gaspar</a:t>
            </a:r>
          </a:p>
          <a:p>
            <a:pPr algn="r">
              <a:defRPr/>
            </a:pP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0" y="4724400"/>
            <a:ext cx="9906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just">
              <a:defRPr/>
            </a:pP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352" y="5085184"/>
            <a:ext cx="1223962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3" name="Picture 1" descr="C:\Users\jeancarlos\Desktop\DJI0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88640"/>
            <a:ext cx="9505056" cy="444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13" y="414338"/>
            <a:ext cx="61214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Avaliação das Metas de Arrecadação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as Metas de Arrecadação prevista, com a Receita efetivamente arrecadada até o período.</a:t>
            </a:r>
          </a:p>
        </p:txBody>
      </p:sp>
      <p:graphicFrame>
        <p:nvGraphicFramePr>
          <p:cNvPr id="27650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848544" y="2276872"/>
          <a:ext cx="8298818" cy="3817987"/>
        </p:xfrm>
        <a:graphic>
          <a:graphicData uri="http://schemas.openxmlformats.org/presentationml/2006/ole">
            <p:oleObj spid="_x0000_s27650" name="Worksheet" r:id="rId4" imgW="8963117" imgH="4124315" progId="Excel.Sheet.8">
              <p:embed/>
            </p:oleObj>
          </a:graphicData>
        </a:graphic>
      </p:graphicFrame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333375"/>
            <a:ext cx="5310187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Comparativo da Receita Arrecada </a:t>
            </a:r>
            <a:r>
              <a:rPr lang="pt-BR" sz="2000" dirty="0" smtClean="0">
                <a:solidFill>
                  <a:schemeClr val="tx1"/>
                </a:solidFill>
              </a:rPr>
              <a:t>Nos últimos 4 Anos para o mesmo período</a:t>
            </a:r>
          </a:p>
        </p:txBody>
      </p:sp>
      <p:pic>
        <p:nvPicPr>
          <p:cNvPr id="296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9699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48544" y="2204864"/>
          <a:ext cx="8334375" cy="3562350"/>
        </p:xfrm>
        <a:graphic>
          <a:graphicData uri="http://schemas.openxmlformats.org/presentationml/2006/ole">
            <p:oleObj spid="_x0000_s29699" name="Worksheet" r:id="rId4" imgW="8801152" imgH="3762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"/>
          <p:cNvSpPr>
            <a:spLocks noChangeArrowheads="1"/>
          </p:cNvSpPr>
          <p:nvPr/>
        </p:nvSpPr>
        <p:spPr bwMode="auto">
          <a:xfrm>
            <a:off x="271463" y="424230"/>
            <a:ext cx="39823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endParaRPr lang="pt-BR" sz="20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Dos </a:t>
            </a:r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Resultados Apresentados: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283" name="Group 91"/>
          <p:cNvGraphicFramePr>
            <a:graphicFrameLocks noGrp="1"/>
          </p:cNvGraphicFramePr>
          <p:nvPr/>
        </p:nvGraphicFramePr>
        <p:xfrm>
          <a:off x="1065213" y="1269256"/>
          <a:ext cx="6983412" cy="1417320"/>
        </p:xfrm>
        <a:graphic>
          <a:graphicData uri="http://schemas.openxmlformats.org/drawingml/2006/table">
            <a:tbl>
              <a:tblPr/>
              <a:tblGrid>
                <a:gridCol w="698341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período analisado, o total da Receita Arrecadada, ficou acima da Metas de Arrecadação Prevista.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6" name="Rectangle 36"/>
          <p:cNvSpPr>
            <a:spLocks noChangeArrowheads="1"/>
          </p:cNvSpPr>
          <p:nvPr/>
        </p:nvSpPr>
        <p:spPr bwMode="auto">
          <a:xfrm>
            <a:off x="272480" y="3933056"/>
            <a:ext cx="540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Confronto da Previsão com a Arrecadação: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286" name="Group 94"/>
          <p:cNvGraphicFramePr>
            <a:graphicFrameLocks noGrp="1"/>
          </p:cNvGraphicFramePr>
          <p:nvPr/>
        </p:nvGraphicFramePr>
        <p:xfrm>
          <a:off x="1066800" y="4112488"/>
          <a:ext cx="6982645" cy="1554480"/>
        </p:xfrm>
        <a:graphic>
          <a:graphicData uri="http://schemas.openxmlformats.org/drawingml/2006/table">
            <a:tbl>
              <a:tblPr/>
              <a:tblGrid>
                <a:gridCol w="698264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confronto da previsão com a arrecadação, considerando a soma total das receitas, revela uma diferença à maior de arrecadação na ordem de R$ 420.720,66.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79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Verificação do Cronograma de Desembolso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57175" y="4889500"/>
            <a:ext cx="304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6383" name="Group 15"/>
          <p:cNvGraphicFramePr>
            <a:graphicFrameLocks noGrp="1"/>
          </p:cNvGraphicFramePr>
          <p:nvPr/>
        </p:nvGraphicFramePr>
        <p:xfrm>
          <a:off x="271463" y="5229225"/>
          <a:ext cx="7723187" cy="1035969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1035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8º da Lei de Responsabilidade Fiscal prevê que até trinta dias após a publicação dos Orçamentos, o Poder Executivo estabelecerá a programação financeira e o cronograma mensal de desembolso.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347663"/>
            <a:ext cx="7261225" cy="1425575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Acompanhamento das Metas de Desembolso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as Despesas previstas com as Despesas efetivamente realizadas no período.</a:t>
            </a:r>
          </a:p>
        </p:txBody>
      </p:sp>
      <p:pic>
        <p:nvPicPr>
          <p:cNvPr id="3379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3"/>
          <p:cNvGraphicFramePr>
            <a:graphicFrameLocks noGrp="1" noChangeAspect="1"/>
          </p:cNvGraphicFramePr>
          <p:nvPr/>
        </p:nvGraphicFramePr>
        <p:xfrm>
          <a:off x="263525" y="2427288"/>
          <a:ext cx="9578975" cy="3598862"/>
        </p:xfrm>
        <a:graphic>
          <a:graphicData uri="http://schemas.openxmlformats.org/presentationml/2006/ole">
            <p:oleObj spid="_x0000_s33795" name="Worksheet" r:id="rId4" imgW="9734608" imgH="3657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414338"/>
            <a:ext cx="7337425" cy="13589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Despesa por Categoria Econômica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/>
            </a:r>
            <a:br>
              <a:rPr lang="pt-BR" sz="18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Comportamento de cada uma das categorias de despesa, considerando o previsto para o exercício e o realizado no quadrimestre que são divididas em Despesas Correntes e Despesas de Capital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277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09575" y="2605088"/>
          <a:ext cx="9083675" cy="3200176"/>
        </p:xfrm>
        <a:graphic>
          <a:graphicData uri="http://schemas.openxmlformats.org/presentationml/2006/ole">
            <p:oleObj spid="_x0000_s32770" name="Worksheet" r:id="rId3" imgW="10648897" imgH="3295619" progId="Excel.Sheet.8">
              <p:embed/>
            </p:oleObj>
          </a:graphicData>
        </a:graphic>
      </p:graphicFrame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2825" y="333375"/>
            <a:ext cx="5694363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Comparativo da Despesa Executada </a:t>
            </a:r>
            <a:r>
              <a:rPr lang="pt-BR" sz="2000" dirty="0" smtClean="0">
                <a:solidFill>
                  <a:schemeClr val="tx1"/>
                </a:solidFill>
              </a:rPr>
              <a:t>Nos últimos 4 Anos para o período.</a:t>
            </a:r>
          </a:p>
        </p:txBody>
      </p:sp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5843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25450" y="2204864"/>
          <a:ext cx="8837613" cy="3089449"/>
        </p:xfrm>
        <a:graphic>
          <a:graphicData uri="http://schemas.openxmlformats.org/presentationml/2006/ole">
            <p:oleObj spid="_x0000_s35843" name="Worksheet" r:id="rId4" imgW="8829766" imgH="267639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>
                <a:solidFill>
                  <a:schemeClr val="tx1"/>
                </a:solidFill>
              </a:rPr>
              <a:t>Despesas Executada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>Desdobramento por Função</a:t>
            </a:r>
            <a:endParaRPr lang="pt-BR" sz="25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75107" name="Espaço Reservado para Conteúdo 5"/>
          <p:cNvGraphicFramePr>
            <a:graphicFrameLocks noGrp="1"/>
          </p:cNvGraphicFramePr>
          <p:nvPr/>
        </p:nvGraphicFramePr>
        <p:xfrm>
          <a:off x="632520" y="1556792"/>
          <a:ext cx="8755062" cy="4535834"/>
        </p:xfrm>
        <a:graphic>
          <a:graphicData uri="http://schemas.openxmlformats.org/presentationml/2006/ole">
            <p:oleObj spid="_x0000_s175107" name="Worksheet" r:id="rId4" imgW="9572643" imgH="44482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t-BR" sz="2500" b="1" dirty="0" smtClean="0">
                <a:solidFill>
                  <a:schemeClr val="tx1"/>
                </a:solidFill>
              </a:rPr>
              <a:t>Despesas Executada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dirty="0" smtClean="0">
                <a:solidFill>
                  <a:schemeClr val="tx1"/>
                </a:solidFill>
              </a:rPr>
              <a:t>Desdobramento por Função</a:t>
            </a:r>
            <a:endParaRPr lang="pt-BR" sz="2500" dirty="0"/>
          </a:p>
        </p:txBody>
      </p:sp>
      <p:graphicFrame>
        <p:nvGraphicFramePr>
          <p:cNvPr id="208898" name="Espaço Reservado para Conteúdo 5"/>
          <p:cNvGraphicFramePr>
            <a:graphicFrameLocks noGrp="1"/>
          </p:cNvGraphicFramePr>
          <p:nvPr/>
        </p:nvGraphicFramePr>
        <p:xfrm>
          <a:off x="631825" y="1773238"/>
          <a:ext cx="8812213" cy="4027487"/>
        </p:xfrm>
        <a:graphic>
          <a:graphicData uri="http://schemas.openxmlformats.org/presentationml/2006/ole">
            <p:oleObj spid="_x0000_s208898" name="Worksheet" r:id="rId3" imgW="9763221" imgH="4457683" progId="Excel.Sheet.8">
              <p:embed/>
            </p:oleObj>
          </a:graphicData>
        </a:graphic>
      </p:graphicFrame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ChangeArrowheads="1"/>
          </p:cNvSpPr>
          <p:nvPr/>
        </p:nvSpPr>
        <p:spPr bwMode="auto">
          <a:xfrm>
            <a:off x="1064568" y="1844824"/>
            <a:ext cx="7716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No período analisado, ou seja, durante o primeiro quadrimestre de 2016 </a:t>
            </a:r>
            <a:r>
              <a:rPr lang="pt-BR" dirty="0">
                <a:solidFill>
                  <a:schemeClr val="tx1"/>
                </a:solidFill>
              </a:rPr>
              <a:t>o total das Despesas Realizadas, ficou abaixo das Despesas </a:t>
            </a:r>
            <a:r>
              <a:rPr lang="pt-BR" dirty="0" smtClean="0">
                <a:solidFill>
                  <a:schemeClr val="tx1"/>
                </a:solidFill>
              </a:rPr>
              <a:t>Previstas em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-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11.545.624,34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416496" y="1412776"/>
            <a:ext cx="382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Dos resultados apresentados:</a:t>
            </a:r>
          </a:p>
        </p:txBody>
      </p:sp>
      <p:pic>
        <p:nvPicPr>
          <p:cNvPr id="3481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2260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 eaLnBrk="1" hangingPunct="1">
              <a:buFontTx/>
              <a:buNone/>
              <a:defRPr/>
            </a:pPr>
            <a:endParaRPr lang="pt-BR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500" dirty="0"/>
              <a:t>AVALIAÇÃO DAS METAS FISCAIS</a:t>
            </a:r>
          </a:p>
          <a:p>
            <a:pPr algn="ctr" eaLnBrk="1" hangingPunct="1">
              <a:buFontTx/>
              <a:buNone/>
              <a:defRPr/>
            </a:pPr>
            <a:r>
              <a:rPr lang="pt-BR" sz="2500" b="1" dirty="0" smtClean="0"/>
              <a:t>1º </a:t>
            </a:r>
            <a:r>
              <a:rPr lang="pt-BR" sz="2500" b="1" dirty="0"/>
              <a:t>QUADRIMESTRE DE </a:t>
            </a:r>
            <a:r>
              <a:rPr lang="pt-BR" sz="2500" b="1" dirty="0" smtClean="0"/>
              <a:t>2016</a:t>
            </a:r>
            <a:endParaRPr lang="pt-BR" sz="2100" b="1" dirty="0"/>
          </a:p>
          <a:p>
            <a:pPr algn="ctr" eaLnBrk="1" hangingPunct="1">
              <a:buFontTx/>
              <a:buNone/>
              <a:defRPr/>
            </a:pPr>
            <a:endParaRPr lang="pt-BR" sz="2600" b="1" dirty="0"/>
          </a:p>
          <a:p>
            <a:pPr algn="ctr" eaLnBrk="1" hangingPunct="1">
              <a:buFontTx/>
              <a:buNone/>
              <a:defRPr/>
            </a:pPr>
            <a:endParaRPr lang="pt-BR" sz="36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4025900"/>
            <a:ext cx="9906000" cy="26018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252000" tIns="252000" rIns="252000" bIns="252000">
            <a:spAutoFit/>
          </a:bodyPr>
          <a:lstStyle/>
          <a:p>
            <a:pPr lvl="2">
              <a:defRPr/>
            </a:pPr>
            <a:r>
              <a:rPr lang="pt-BR" sz="2000" dirty="0"/>
              <a:t>Prefeito</a:t>
            </a:r>
          </a:p>
          <a:p>
            <a:pPr lvl="2">
              <a:defRPr/>
            </a:pPr>
            <a:r>
              <a:rPr lang="pt-BR" sz="2000" b="1" dirty="0"/>
              <a:t>Pedro Celso </a:t>
            </a:r>
            <a:r>
              <a:rPr lang="pt-BR" sz="2000" b="1" dirty="0" err="1" smtClean="0"/>
              <a:t>Zuchi</a:t>
            </a:r>
            <a:r>
              <a:rPr lang="pt-BR" sz="2000" b="1" dirty="0" smtClean="0"/>
              <a:t> </a:t>
            </a:r>
            <a:endParaRPr lang="pt-BR" sz="2000" b="1" dirty="0"/>
          </a:p>
          <a:p>
            <a:pPr lvl="2">
              <a:defRPr/>
            </a:pPr>
            <a:endParaRPr lang="pt-BR" sz="2000" dirty="0"/>
          </a:p>
          <a:p>
            <a:pPr lvl="2">
              <a:defRPr/>
            </a:pPr>
            <a:r>
              <a:rPr lang="pt-BR" sz="2000" dirty="0"/>
              <a:t>Secretário Municipal </a:t>
            </a:r>
            <a:r>
              <a:rPr lang="pt-BR" sz="2000" dirty="0" smtClean="0"/>
              <a:t>Interino de </a:t>
            </a:r>
            <a:r>
              <a:rPr lang="pt-BR" sz="2000" dirty="0"/>
              <a:t>Administração </a:t>
            </a:r>
            <a:r>
              <a:rPr lang="pt-BR" sz="2000" dirty="0" smtClean="0"/>
              <a:t>e Gestão</a:t>
            </a:r>
          </a:p>
          <a:p>
            <a:pPr lvl="2">
              <a:defRPr/>
            </a:pPr>
            <a:r>
              <a:rPr lang="pt-BR" sz="2000" b="1" dirty="0" smtClean="0"/>
              <a:t>Carlos Alberto </a:t>
            </a:r>
            <a:r>
              <a:rPr lang="pt-BR" sz="2000" b="1" dirty="0" err="1" smtClean="0"/>
              <a:t>Peixer</a:t>
            </a:r>
            <a:r>
              <a:rPr lang="pt-BR" sz="2000" b="1" dirty="0" smtClean="0"/>
              <a:t> Vinci</a:t>
            </a:r>
            <a:endParaRPr lang="pt-BR" sz="2000" b="1" dirty="0"/>
          </a:p>
          <a:p>
            <a:pPr lvl="2">
              <a:defRPr/>
            </a:pPr>
            <a:endParaRPr lang="pt-BR" sz="1800" b="1" dirty="0"/>
          </a:p>
          <a:p>
            <a:pPr lvl="2" algn="ctr">
              <a:defRPr/>
            </a:pPr>
            <a:r>
              <a:rPr lang="pt-BR" sz="1800" b="1" dirty="0"/>
              <a:t>Câmara de Vereadores – </a:t>
            </a:r>
            <a:r>
              <a:rPr lang="pt-BR" sz="1800" b="1" dirty="0" smtClean="0"/>
              <a:t>Maio de 2016</a:t>
            </a:r>
            <a:endParaRPr lang="pt-BR" sz="1800" b="1" dirty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28663" y="4905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de Gaspar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Arrecadação X Desembolso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71463" y="4508500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8443" name="Group 27"/>
          <p:cNvGraphicFramePr>
            <a:graphicFrameLocks noGrp="1"/>
          </p:cNvGraphicFramePr>
          <p:nvPr/>
        </p:nvGraphicFramePr>
        <p:xfrm>
          <a:off x="632520" y="4941168"/>
          <a:ext cx="7723187" cy="1694688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PLANEJAMENTO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é o grande princípio da Lei de Responsabilidade Fiscal, e ainda a Lei 4.320/64, em seu Artigo 48, Alínea 'b', no capítulo “Da Programação da Despesa” define como necessário o seguinte, vejamos: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“Manter, durante o exercício, na medida do possível, o equilíbrio entre a receita  arrecada e a despesa realizada, de modo a deduzir ao mínimo eventuais insuficiências de tesouraria”.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6075"/>
            <a:ext cx="8915400" cy="706438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Confronto da Receita X Despesa</a:t>
            </a:r>
          </a:p>
        </p:txBody>
      </p:sp>
      <p:pic>
        <p:nvPicPr>
          <p:cNvPr id="3891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8917" name="Object 21"/>
          <p:cNvGraphicFramePr>
            <a:graphicFrameLocks noGrp="1" noChangeAspect="1"/>
          </p:cNvGraphicFramePr>
          <p:nvPr/>
        </p:nvGraphicFramePr>
        <p:xfrm>
          <a:off x="1065213" y="1628775"/>
          <a:ext cx="8064500" cy="3989388"/>
        </p:xfrm>
        <a:graphic>
          <a:graphicData uri="http://schemas.openxmlformats.org/presentationml/2006/ole">
            <p:oleObj spid="_x0000_s38917" name="Worksheet" r:id="rId4" imgW="8810600" imgH="41051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992560" y="3212976"/>
            <a:ext cx="7731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Os números demonstram que há  uma situação </a:t>
            </a:r>
            <a:r>
              <a:rPr lang="pt-BR" dirty="0" smtClean="0">
                <a:solidFill>
                  <a:schemeClr val="tx1"/>
                </a:solidFill>
              </a:rPr>
              <a:t>de equilíbrio entre </a:t>
            </a:r>
            <a:r>
              <a:rPr lang="pt-BR" dirty="0">
                <a:solidFill>
                  <a:schemeClr val="tx1"/>
                </a:solidFill>
              </a:rPr>
              <a:t>a </a:t>
            </a:r>
            <a:r>
              <a:rPr lang="pt-BR" dirty="0" smtClean="0">
                <a:solidFill>
                  <a:schemeClr val="tx1"/>
                </a:solidFill>
              </a:rPr>
              <a:t>Receita Arrecadada </a:t>
            </a:r>
            <a:r>
              <a:rPr lang="pt-BR" dirty="0">
                <a:solidFill>
                  <a:schemeClr val="tx1"/>
                </a:solidFill>
              </a:rPr>
              <a:t>e a </a:t>
            </a:r>
            <a:r>
              <a:rPr lang="pt-BR" dirty="0" smtClean="0">
                <a:solidFill>
                  <a:schemeClr val="tx1"/>
                </a:solidFill>
              </a:rPr>
              <a:t>Despesa Liquidada, </a:t>
            </a:r>
            <a:r>
              <a:rPr lang="pt-BR" dirty="0">
                <a:solidFill>
                  <a:schemeClr val="tx1"/>
                </a:solidFill>
              </a:rPr>
              <a:t>cumprindo desta forma o </a:t>
            </a:r>
            <a:r>
              <a:rPr lang="pt-BR" dirty="0" smtClean="0">
                <a:solidFill>
                  <a:schemeClr val="tx1"/>
                </a:solidFill>
              </a:rPr>
              <a:t>disposto no Art</a:t>
            </a:r>
            <a:r>
              <a:rPr lang="pt-BR" dirty="0">
                <a:solidFill>
                  <a:schemeClr val="tx1"/>
                </a:solidFill>
              </a:rPr>
              <a:t>. 48 da Lei 4.320/64.</a:t>
            </a:r>
          </a:p>
        </p:txBody>
      </p:sp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428625" y="688975"/>
            <a:ext cx="340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resultado apresentado: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895350" y="1120775"/>
            <a:ext cx="787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confronto das Receitas Arrecadadas, com as Despesas Liquidadas no </a:t>
            </a:r>
            <a:r>
              <a:rPr lang="pt-BR" dirty="0" smtClean="0">
                <a:solidFill>
                  <a:schemeClr val="tx1"/>
                </a:solidFill>
              </a:rPr>
              <a:t>ano de 2016, </a:t>
            </a:r>
            <a:r>
              <a:rPr lang="pt-BR" dirty="0">
                <a:solidFill>
                  <a:schemeClr val="tx1"/>
                </a:solidFill>
              </a:rPr>
              <a:t>apresenta um superávit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orçamentário de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R$ </a:t>
            </a:r>
            <a:r>
              <a:rPr lang="pt-BR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7.857.817,22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.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508000" y="2822462"/>
            <a:ext cx="475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 Equilíbrio entre Receita e Despesa</a:t>
            </a:r>
          </a:p>
        </p:txBody>
      </p:sp>
      <p:pic>
        <p:nvPicPr>
          <p:cNvPr id="39941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143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</a:t>
            </a:r>
            <a:r>
              <a:rPr lang="pt-BR" sz="40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 </a:t>
            </a: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Primário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819150" y="27305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1463" y="3502025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271463" y="3836988"/>
          <a:ext cx="8497961" cy="1319859"/>
        </p:xfrm>
        <a:graphic>
          <a:graphicData uri="http://schemas.openxmlformats.org/drawingml/2006/table">
            <a:tbl>
              <a:tblPr/>
              <a:tblGrid>
                <a:gridCol w="8497961"/>
              </a:tblGrid>
              <a:tr h="4968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 se os níveis de gastos orçamentários do ente são compatíveis com a sua arrecadação, ou seja, se as Receitas Primárias são capazes de suportar as Despesas Primárias.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09530" y="4759637"/>
            <a:ext cx="8572560" cy="216982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just">
              <a:defRPr/>
            </a:pPr>
            <a:r>
              <a:rPr lang="pt-BR" sz="1500" b="1" dirty="0">
                <a:solidFill>
                  <a:schemeClr val="tx1"/>
                </a:solidFill>
              </a:rPr>
              <a:t>Receita Primaria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= Receita Total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aplicações financeiras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receitas de privatização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operações de crédito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anulação de restos a pagar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retorno das operações de crédito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transferências intra-governamentais</a:t>
            </a:r>
          </a:p>
          <a:p>
            <a:pPr algn="just">
              <a:defRPr/>
            </a:pPr>
            <a:endParaRPr lang="pt-BR" sz="15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1500" b="1" dirty="0">
                <a:solidFill>
                  <a:schemeClr val="tx1"/>
                </a:solidFill>
              </a:rPr>
              <a:t>Despesa Primária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= Despesa Total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pagamento de juros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encargos e amortização da dívida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concessão de empréstimos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aquisição de títulos de capital já integralizados</a:t>
            </a:r>
          </a:p>
          <a:p>
            <a:pPr algn="just">
              <a:defRPr/>
            </a:pPr>
            <a:r>
              <a:rPr lang="pt-BR" sz="1500" dirty="0">
                <a:solidFill>
                  <a:schemeClr val="tx1"/>
                </a:solidFill>
              </a:rPr>
              <a:t>(-) transferências intra-governamentais</a:t>
            </a:r>
          </a:p>
          <a:p>
            <a:pPr algn="just">
              <a:defRPr/>
            </a:pPr>
            <a:endParaRPr lang="pt-BR" sz="1500"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271463" y="-75118"/>
            <a:ext cx="93614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b="1" dirty="0" smtClean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b="1" dirty="0" smtClean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sz="2500" b="1" dirty="0" smtClean="0">
                <a:solidFill>
                  <a:schemeClr val="tx1"/>
                </a:solidFill>
              </a:rPr>
              <a:t>Receitas </a:t>
            </a:r>
            <a:r>
              <a:rPr lang="pt-BR" sz="2500" b="1" dirty="0">
                <a:solidFill>
                  <a:schemeClr val="tx1"/>
                </a:solidFill>
              </a:rPr>
              <a:t>e Despesas Primárias</a:t>
            </a: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dirty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dirty="0">
                <a:solidFill>
                  <a:schemeClr val="tx1"/>
                </a:solidFill>
              </a:rPr>
              <a:t>Confronto entre as Receitas Primárias e Despesas Primárias.</a:t>
            </a:r>
          </a:p>
        </p:txBody>
      </p:sp>
      <p:graphicFrame>
        <p:nvGraphicFramePr>
          <p:cNvPr id="43010" name="Object 10"/>
          <p:cNvGraphicFramePr>
            <a:graphicFrameLocks noGrp="1" noChangeAspect="1"/>
          </p:cNvGraphicFramePr>
          <p:nvPr>
            <p:ph/>
          </p:nvPr>
        </p:nvGraphicFramePr>
        <p:xfrm>
          <a:off x="98425" y="2635250"/>
          <a:ext cx="9269413" cy="2592388"/>
        </p:xfrm>
        <a:graphic>
          <a:graphicData uri="http://schemas.openxmlformats.org/presentationml/2006/ole">
            <p:oleObj spid="_x0000_s43010" name="Worksheet" r:id="rId3" imgW="9229818" imgH="2581375" progId="Excel.Sheet.8">
              <p:embed/>
            </p:oleObj>
          </a:graphicData>
        </a:graphic>
      </p:graphicFrame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41313"/>
            <a:ext cx="640238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>Demonstrativo do Resultado Primário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Valor do Resultado Primário apurado em relação ao valor previsto para o exercício.</a:t>
            </a:r>
          </a:p>
        </p:txBody>
      </p:sp>
      <p:graphicFrame>
        <p:nvGraphicFramePr>
          <p:cNvPr id="4403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344488" y="2276872"/>
          <a:ext cx="9120187" cy="3600400"/>
        </p:xfrm>
        <a:graphic>
          <a:graphicData uri="http://schemas.openxmlformats.org/presentationml/2006/ole">
            <p:oleObj spid="_x0000_s44034" name="Worksheet" r:id="rId3" imgW="9791565" imgH="2914743" progId="Excel.Sheet.8">
              <p:embed/>
            </p:oleObj>
          </a:graphicData>
        </a:graphic>
      </p:graphicFrame>
      <p:pic>
        <p:nvPicPr>
          <p:cNvPr id="4403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ChangeArrowheads="1"/>
          </p:cNvSpPr>
          <p:nvPr/>
        </p:nvSpPr>
        <p:spPr bwMode="auto">
          <a:xfrm>
            <a:off x="661988" y="3052878"/>
            <a:ext cx="803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Resultado Primário verificado ao término do período analisado está acima da previsão estabelecida na LDO para o </a:t>
            </a:r>
            <a:r>
              <a:rPr lang="pt-BR" dirty="0" smtClean="0">
                <a:solidFill>
                  <a:schemeClr val="tx1"/>
                </a:solidFill>
              </a:rPr>
              <a:t>exercício em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25.145.854,59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271463" y="2712591"/>
            <a:ext cx="454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previstos:</a:t>
            </a:r>
          </a:p>
        </p:txBody>
      </p:sp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741363" y="1036654"/>
            <a:ext cx="7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diferença entre as Receitas Primárias e as  Despesas Primárias  no período apresenta Resultado Primário de </a:t>
            </a:r>
            <a:r>
              <a:rPr lang="pt-BR" dirty="0" smtClean="0">
                <a:solidFill>
                  <a:schemeClr val="tx1"/>
                </a:solidFill>
              </a:rPr>
              <a:t>R$ 6.862.663,59.</a:t>
            </a:r>
          </a:p>
        </p:txBody>
      </p:sp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342900" y="677863"/>
            <a:ext cx="410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Das Receitas e Despesas Primárias:</a:t>
            </a:r>
          </a:p>
        </p:txBody>
      </p:sp>
      <p:pic>
        <p:nvPicPr>
          <p:cNvPr id="45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Resultado Nominal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1463" y="4506913"/>
            <a:ext cx="3043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0478" name="Group 14"/>
          <p:cNvGraphicFramePr>
            <a:graphicFrameLocks noGrp="1"/>
          </p:cNvGraphicFramePr>
          <p:nvPr/>
        </p:nvGraphicFramePr>
        <p:xfrm>
          <a:off x="271463" y="4946650"/>
          <a:ext cx="7723187" cy="1554480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857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Corresponde à variação nominal da Dívida Fiscal Líquida, excluídos os ajustes patrimoniais e de privatização (Secretaria do Tesouro Nacional).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 objetivo da apuração do Resultado Nominal é medir a evolução da Dívida Fiscal Líquida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Secretaria do Tesouro Nacional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75" y="414338"/>
            <a:ext cx="57531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Quadro da dívida Fiscal Líquida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Confronto da Dívida Fiscal Líquida do início do exercício com o valor existente ao término do período analisado.</a:t>
            </a:r>
          </a:p>
        </p:txBody>
      </p:sp>
      <p:graphicFrame>
        <p:nvGraphicFramePr>
          <p:cNvPr id="48130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901700" y="2722562"/>
          <a:ext cx="7956550" cy="3154709"/>
        </p:xfrm>
        <a:graphic>
          <a:graphicData uri="http://schemas.openxmlformats.org/presentationml/2006/ole">
            <p:oleObj spid="_x0000_s48130" name="Worksheet" r:id="rId3" imgW="8305811" imgH="2676391" progId="Excel.Sheet.8">
              <p:embed/>
            </p:oleObj>
          </a:graphicData>
        </a:graphic>
      </p:graphicFrame>
      <p:pic>
        <p:nvPicPr>
          <p:cNvPr id="4813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913" y="485775"/>
            <a:ext cx="6186487" cy="1143000"/>
          </a:xfrm>
        </p:spPr>
        <p:txBody>
          <a:bodyPr/>
          <a:lstStyle/>
          <a:p>
            <a:pPr eaLnBrk="1" hangingPunct="1"/>
            <a:r>
              <a:rPr lang="pt-BR" sz="2500" b="1" smtClean="0">
                <a:solidFill>
                  <a:schemeClr val="tx1"/>
                </a:solidFill>
              </a:rPr>
              <a:t>Demonstrativo do Resultado Nominal</a:t>
            </a:r>
            <a:r>
              <a:rPr lang="pt-BR" sz="2500" smtClean="0">
                <a:solidFill>
                  <a:schemeClr val="tx1"/>
                </a:solidFill>
              </a:rPr>
              <a:t/>
            </a:r>
            <a:br>
              <a:rPr lang="pt-BR" sz="2500" smtClean="0">
                <a:solidFill>
                  <a:schemeClr val="tx1"/>
                </a:solidFill>
              </a:rPr>
            </a:br>
            <a:r>
              <a:rPr lang="pt-BR" sz="2000" smtClean="0">
                <a:solidFill>
                  <a:schemeClr val="tx1"/>
                </a:solidFill>
              </a:rPr>
              <a:t/>
            </a:r>
            <a:br>
              <a:rPr lang="pt-BR" sz="2000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Confronto entre o valor do Resultado Nominal previsto na LDO com o valor verificado no período analisado.</a:t>
            </a:r>
          </a:p>
        </p:txBody>
      </p:sp>
      <p:graphicFrame>
        <p:nvGraphicFramePr>
          <p:cNvPr id="49154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28638" y="2492896"/>
          <a:ext cx="8512175" cy="3464992"/>
        </p:xfrm>
        <a:graphic>
          <a:graphicData uri="http://schemas.openxmlformats.org/presentationml/2006/ole">
            <p:oleObj spid="_x0000_s49154" name="Worksheet" r:id="rId3" imgW="9677380" imgH="3610092" progId="Excel.Sheet.8">
              <p:embed/>
            </p:oleObj>
          </a:graphicData>
        </a:graphic>
      </p:graphicFrame>
      <p:pic>
        <p:nvPicPr>
          <p:cNvPr id="4915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927225"/>
            <a:ext cx="8129587" cy="452596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sz="2800" dirty="0" smtClean="0"/>
              <a:t>    	</a:t>
            </a:r>
            <a:r>
              <a:rPr lang="pt-BR" sz="1600" dirty="0" smtClean="0"/>
              <a:t>O Executivo Municipal de Gaspar, em cumprimento ao disposto no art. 9º, § 4º da Lei Complementar nº. 101, de 04 de maio de 2000, Lei de Responsabilidade Fiscal, em Audiência Pública junto a Comissão de Economia, Finanças e Fiscalização da Câmara de Vereadores, com a atribuição referida no § 3º do Art. 166, da Constituição Federal, torna público os demonstrativos do cumprimento das Metas Fiscais relativas ao 1º quadrimestre de 2016, compreendendo os órgãos e entidades da administração direta e indireta do Município.</a:t>
            </a: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920750" y="4905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5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Município de Gaspar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631825" y="5366832"/>
            <a:ext cx="7456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Resultado Nominal verificado ao término do período analisado, está abaixo da previsão estabelecida na LDO para o </a:t>
            </a:r>
            <a:r>
              <a:rPr lang="pt-BR" dirty="0" smtClean="0">
                <a:solidFill>
                  <a:schemeClr val="tx1"/>
                </a:solidFill>
              </a:rPr>
              <a:t>exercício em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- 6.401.526,32.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271463" y="4976341"/>
            <a:ext cx="777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 Confronto com os valores previstos do Resultado Nominal:</a:t>
            </a:r>
          </a:p>
        </p:txBody>
      </p:sp>
      <p:pic>
        <p:nvPicPr>
          <p:cNvPr id="5017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588963" y="854265"/>
            <a:ext cx="7388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Dívida Fiscal Líquida apurada no término do período analisado apresenta valores negativos. Isto caracteriza uma situação favorável, pois significa dizer que até o término do </a:t>
            </a:r>
            <a:r>
              <a:rPr lang="pt-BR" dirty="0" smtClean="0">
                <a:solidFill>
                  <a:schemeClr val="tx1"/>
                </a:solidFill>
              </a:rPr>
              <a:t>1º </a:t>
            </a:r>
            <a:r>
              <a:rPr lang="pt-BR" dirty="0">
                <a:solidFill>
                  <a:schemeClr val="tx1"/>
                </a:solidFill>
              </a:rPr>
              <a:t>quadrimestre a situação financeira do município apresenta saldos positivos além dos previstos.</a:t>
            </a: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271463" y="511845"/>
            <a:ext cx="678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Dos resultados apresentados da Dívida Fiscal Liquida:</a:t>
            </a:r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631825" y="3282437"/>
            <a:ext cx="7388225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Comparando a Dívida Fiscal Líquida do início do exercício, com o valor apurado ao término do período analisado, podemos deduzir que houve um aumento na capacidade de endividamento do Município.</a:t>
            </a:r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271463" y="2876104"/>
            <a:ext cx="729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Comportamento do Quociente da Dívida Fiscal Líquida: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571500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Demonstrativos das Transferências Financeiras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819150" y="2587625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71463" y="3808413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Definição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1502" name="Group 14"/>
          <p:cNvGraphicFramePr>
            <a:graphicFrameLocks noGrp="1"/>
          </p:cNvGraphicFramePr>
          <p:nvPr/>
        </p:nvGraphicFramePr>
        <p:xfrm>
          <a:off x="271463" y="4205288"/>
          <a:ext cx="7723187" cy="2438400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Transferências Financeiras são recursos repassados pela Administração Municipal à outras unidades gestoras que integram a administração direta e indireta, como forma de complementação de suas receitas, para fazer frente as despesas necessárias para consecução de seus objetivos.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Fundação Municipal de Esportes;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Saúde;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Assistência Social;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Fundo Municipal de Atendimento da Criança e do Adolescente; 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Câmara de Vereadores.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1208088" y="384175"/>
            <a:ext cx="7537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sz="2500" b="1" dirty="0">
                <a:solidFill>
                  <a:schemeClr val="tx1"/>
                </a:solidFill>
              </a:rPr>
              <a:t>Demonstrativo de Transferências Financeiras</a:t>
            </a: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endParaRPr lang="pt-BR" sz="2500" dirty="0">
              <a:solidFill>
                <a:schemeClr val="tx1"/>
              </a:solidFill>
            </a:endParaRPr>
          </a:p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pt-BR" dirty="0">
                <a:solidFill>
                  <a:schemeClr val="tx1"/>
                </a:solidFill>
              </a:rPr>
              <a:t>Comparação entre os valores previstos para o exercício com os valores repassados no período</a:t>
            </a:r>
          </a:p>
        </p:txBody>
      </p:sp>
      <p:pic>
        <p:nvPicPr>
          <p:cNvPr id="532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1"/>
          <p:cNvGraphicFramePr>
            <a:graphicFrameLocks noGrp="1" noChangeAspect="1"/>
          </p:cNvGraphicFramePr>
          <p:nvPr>
            <p:ph/>
          </p:nvPr>
        </p:nvGraphicFramePr>
        <p:xfrm>
          <a:off x="385763" y="2152650"/>
          <a:ext cx="8326437" cy="3921125"/>
        </p:xfrm>
        <a:graphic>
          <a:graphicData uri="http://schemas.openxmlformats.org/presentationml/2006/ole">
            <p:oleObj spid="_x0000_s53251" name="Worksheet" r:id="rId4" imgW="9963248" imgH="46957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0"/>
          <p:cNvSpPr>
            <a:spLocks noChangeArrowheads="1"/>
          </p:cNvSpPr>
          <p:nvPr/>
        </p:nvSpPr>
        <p:spPr bwMode="auto">
          <a:xfrm>
            <a:off x="193675" y="792054"/>
            <a:ext cx="580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solidFill>
                  <a:schemeClr val="tx1"/>
                </a:solidFill>
              </a:rPr>
              <a:t>Do Confronto e dos resultados apresentados:</a:t>
            </a:r>
          </a:p>
        </p:txBody>
      </p:sp>
      <p:sp>
        <p:nvSpPr>
          <p:cNvPr id="54274" name="Rectangle 70"/>
          <p:cNvSpPr>
            <a:spLocks noChangeArrowheads="1"/>
          </p:cNvSpPr>
          <p:nvPr/>
        </p:nvSpPr>
        <p:spPr bwMode="auto">
          <a:xfrm>
            <a:off x="920750" y="1243386"/>
            <a:ext cx="7488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Temos uma previsão mensal média de repasse de </a:t>
            </a:r>
            <a:r>
              <a:rPr lang="pt-BR" dirty="0" smtClean="0">
                <a:solidFill>
                  <a:schemeClr val="tx1"/>
                </a:solidFill>
              </a:rPr>
              <a:t>R$ 2.571.761,66 e </a:t>
            </a:r>
            <a:r>
              <a:rPr lang="pt-BR" dirty="0">
                <a:solidFill>
                  <a:schemeClr val="tx1"/>
                </a:solidFill>
              </a:rPr>
              <a:t>alcançamos uma média </a:t>
            </a:r>
            <a:r>
              <a:rPr lang="pt-BR" dirty="0" smtClean="0">
                <a:solidFill>
                  <a:schemeClr val="tx1"/>
                </a:solidFill>
              </a:rPr>
              <a:t>mensal até o período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R$ 3.973.384,79. </a:t>
            </a:r>
            <a:r>
              <a:rPr lang="pt-BR" dirty="0">
                <a:solidFill>
                  <a:schemeClr val="tx1"/>
                </a:solidFill>
              </a:rPr>
              <a:t>O que significa </a:t>
            </a:r>
            <a:r>
              <a:rPr lang="pt-BR" dirty="0" smtClean="0">
                <a:solidFill>
                  <a:schemeClr val="tx1"/>
                </a:solidFill>
              </a:rPr>
              <a:t>45,90% em </a:t>
            </a:r>
            <a:r>
              <a:rPr lang="pt-BR" dirty="0">
                <a:solidFill>
                  <a:schemeClr val="tx1"/>
                </a:solidFill>
              </a:rPr>
              <a:t>relação à previsão.</a:t>
            </a:r>
          </a:p>
        </p:txBody>
      </p:sp>
      <p:pic>
        <p:nvPicPr>
          <p:cNvPr id="54275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908050"/>
            <a:ext cx="851535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 das Transferências Financeiras </a:t>
            </a: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à 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Câmara</a:t>
            </a:r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57213"/>
            <a:ext cx="89154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Demonstrativo das Transferências para a Câmara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Comparação entre o valor total de repasses previstos para o exercício com os valores efetivamente repassados no período.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849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16739" name="Object 11"/>
          <p:cNvGraphicFramePr>
            <a:graphicFrameLocks noGrp="1" noChangeAspect="1"/>
          </p:cNvGraphicFramePr>
          <p:nvPr/>
        </p:nvGraphicFramePr>
        <p:xfrm>
          <a:off x="776288" y="2205038"/>
          <a:ext cx="7880350" cy="3848100"/>
        </p:xfrm>
        <a:graphic>
          <a:graphicData uri="http://schemas.openxmlformats.org/presentationml/2006/ole">
            <p:oleObj spid="_x0000_s116739" name="Worksheet" r:id="rId4" imgW="9601257" imgH="427682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ChangeArrowheads="1"/>
          </p:cNvSpPr>
          <p:nvPr/>
        </p:nvSpPr>
        <p:spPr bwMode="auto">
          <a:xfrm>
            <a:off x="560389" y="1589891"/>
            <a:ext cx="7272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No período </a:t>
            </a:r>
            <a:r>
              <a:rPr lang="pt-BR" dirty="0">
                <a:solidFill>
                  <a:schemeClr val="tx1"/>
                </a:solidFill>
              </a:rPr>
              <a:t>analisado, o total de transferências </a:t>
            </a:r>
            <a:r>
              <a:rPr lang="pt-BR" dirty="0" smtClean="0">
                <a:solidFill>
                  <a:schemeClr val="tx1"/>
                </a:solidFill>
              </a:rPr>
              <a:t>repassadas ao Legislativo Municipal </a:t>
            </a:r>
            <a:r>
              <a:rPr lang="pt-BR" dirty="0">
                <a:solidFill>
                  <a:schemeClr val="tx1"/>
                </a:solidFill>
              </a:rPr>
              <a:t>registraram </a:t>
            </a:r>
            <a:r>
              <a:rPr lang="pt-BR" dirty="0" smtClean="0">
                <a:solidFill>
                  <a:schemeClr val="tx1"/>
                </a:solidFill>
              </a:rPr>
              <a:t>25,13% </a:t>
            </a:r>
            <a:r>
              <a:rPr lang="pt-BR" dirty="0">
                <a:solidFill>
                  <a:schemeClr val="tx1"/>
                </a:solidFill>
              </a:rPr>
              <a:t>do valor previsto para o exercício.</a:t>
            </a:r>
          </a:p>
        </p:txBody>
      </p:sp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93675" y="1162050"/>
            <a:ext cx="616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 e o Resultado:</a:t>
            </a:r>
          </a:p>
        </p:txBody>
      </p:sp>
      <p:pic>
        <p:nvPicPr>
          <p:cNvPr id="8601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dos Gastos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Saúde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71463" y="4986338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cumprimento do índice legal: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3549" name="Group 13"/>
          <p:cNvGraphicFramePr>
            <a:graphicFrameLocks noGrp="1"/>
          </p:cNvGraphicFramePr>
          <p:nvPr/>
        </p:nvGraphicFramePr>
        <p:xfrm>
          <a:off x="271463" y="5384800"/>
          <a:ext cx="8424862" cy="1066800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acordo com o Art. 198 da Carta Magna de 1988, combinado com o disposto no § 3º do Art. 77, do Ato das Disposições Constitucionais Transitórias - ADCT, os municípios devem aplicar em ações básicas de Saúde, no mínimo 15% das suas Receitas Provenientes de Impostos.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414338"/>
            <a:ext cx="72723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Aplicação de Recursos na Saúde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recursos próprios e do SUS, aplicados em ações de saúde pública.</a:t>
            </a:r>
          </a:p>
        </p:txBody>
      </p:sp>
      <p:pic>
        <p:nvPicPr>
          <p:cNvPr id="6144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1446" name="Object 17"/>
          <p:cNvGraphicFramePr>
            <a:graphicFrameLocks noChangeAspect="1"/>
          </p:cNvGraphicFramePr>
          <p:nvPr/>
        </p:nvGraphicFramePr>
        <p:xfrm>
          <a:off x="273050" y="1989138"/>
          <a:ext cx="9599613" cy="3873500"/>
        </p:xfrm>
        <a:graphic>
          <a:graphicData uri="http://schemas.openxmlformats.org/presentationml/2006/ole">
            <p:oleObj spid="_x0000_s61446" name="Worksheet" r:id="rId5" imgW="9601257" imgH="387678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347663"/>
            <a:ext cx="7265988" cy="1425575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Gastos com Saúde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o percentual mínimo de despesas com saúde e o percentual de despesas efetivamente realizadas.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624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2467" name="Object 17"/>
          <p:cNvGraphicFramePr>
            <a:graphicFrameLocks noChangeAspect="1"/>
          </p:cNvGraphicFramePr>
          <p:nvPr/>
        </p:nvGraphicFramePr>
        <p:xfrm>
          <a:off x="273050" y="1989138"/>
          <a:ext cx="8485188" cy="4092575"/>
        </p:xfrm>
        <a:graphic>
          <a:graphicData uri="http://schemas.openxmlformats.org/presentationml/2006/ole">
            <p:oleObj spid="_x0000_s62467" name="Worksheet" r:id="rId4" imgW="8486671" imgH="40957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83" name="Group 91"/>
          <p:cNvGraphicFramePr>
            <a:graphicFrameLocks noGrp="1"/>
          </p:cNvGraphicFramePr>
          <p:nvPr/>
        </p:nvGraphicFramePr>
        <p:xfrm>
          <a:off x="1424608" y="1844824"/>
          <a:ext cx="7453312" cy="2793020"/>
        </p:xfrm>
        <a:graphic>
          <a:graphicData uri="http://schemas.openxmlformats.org/drawingml/2006/table">
            <a:tbl>
              <a:tblPr/>
              <a:tblGrid>
                <a:gridCol w="7453312"/>
              </a:tblGrid>
              <a:tr h="279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1" cap="small" baseline="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charset="0"/>
                        </a:rPr>
                        <a:t>Cumprimento dos Prazos Legais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charset="0"/>
                        </a:rPr>
                        <a:t>Publicações</a:t>
                      </a:r>
                      <a:endParaRPr lang="pt-BR" sz="2000" dirty="0" smtClean="0">
                        <a:solidFill>
                          <a:schemeClr val="tx1"/>
                        </a:solidFill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Diário Oficial dos Municípios – DOM/SC Edição nº. 2.004, de 30/05/2016.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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Relatório de Gestão Fiscal do 1º Quadrimestre de 2016.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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Relatório Resumido da Execução Orçamentária do 2º Bimestre de 2016.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3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728663" y="996004"/>
            <a:ext cx="7753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O valor total aplicado com gastos da Saúde no Município foi de R$ 10.835.905,11,  </a:t>
            </a:r>
            <a:r>
              <a:rPr lang="pt-BR" dirty="0">
                <a:solidFill>
                  <a:schemeClr val="tx1"/>
                </a:solidFill>
              </a:rPr>
              <a:t>aplicação efetiva (</a:t>
            </a:r>
            <a:r>
              <a:rPr lang="pt-BR" dirty="0" smtClean="0">
                <a:solidFill>
                  <a:schemeClr val="tx1"/>
                </a:solidFill>
              </a:rPr>
              <a:t>liquidada) de 18,36%, </a:t>
            </a:r>
            <a:r>
              <a:rPr lang="pt-BR" dirty="0">
                <a:solidFill>
                  <a:schemeClr val="tx1"/>
                </a:solidFill>
              </a:rPr>
              <a:t>ocorrendo uma diferença a maior de </a:t>
            </a:r>
            <a:r>
              <a:rPr lang="pt-BR" dirty="0" smtClean="0">
                <a:solidFill>
                  <a:schemeClr val="tx1"/>
                </a:solidFill>
              </a:rPr>
              <a:t>3,36% </a:t>
            </a:r>
            <a:r>
              <a:rPr lang="pt-BR" dirty="0">
                <a:solidFill>
                  <a:schemeClr val="tx1"/>
                </a:solidFill>
              </a:rPr>
              <a:t>em relação ao mínimo previsto até o término do </a:t>
            </a:r>
            <a:r>
              <a:rPr lang="pt-BR" dirty="0" smtClean="0">
                <a:solidFill>
                  <a:schemeClr val="tx1"/>
                </a:solidFill>
              </a:rPr>
              <a:t>período.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93675" y="754063"/>
            <a:ext cx="534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confronto do previsto com o realizado: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93675" y="2889250"/>
            <a:ext cx="301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solidFill>
                  <a:schemeClr val="tx1"/>
                </a:solidFill>
              </a:rPr>
              <a:t>Da aplicação percápita:</a:t>
            </a:r>
          </a:p>
        </p:txBody>
      </p:sp>
      <p:pic>
        <p:nvPicPr>
          <p:cNvPr id="634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9" name="Group 287"/>
          <p:cNvGraphicFramePr>
            <a:graphicFrameLocks noGrp="1"/>
          </p:cNvGraphicFramePr>
          <p:nvPr>
            <p:ph/>
          </p:nvPr>
        </p:nvGraphicFramePr>
        <p:xfrm>
          <a:off x="776288" y="3500438"/>
          <a:ext cx="8568952" cy="2511426"/>
        </p:xfrm>
        <a:graphic>
          <a:graphicData uri="http://schemas.openxmlformats.org/drawingml/2006/table">
            <a:tbl>
              <a:tblPr/>
              <a:tblGrid>
                <a:gridCol w="5445296"/>
                <a:gridCol w="1605138"/>
                <a:gridCol w="1518518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Origem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(R$)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Repasses do SUS juntos à outros recursos não próprios aplicados: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R$ 66,92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40,16 %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Investimentos do Município (Recursos Próprios):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R$ 99,72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59,84 %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Do total Investido em Saúde: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R$ 166,64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9663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Índice da Saúde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45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74788" y="2039938"/>
          <a:ext cx="7027862" cy="376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dos Gastos </a:t>
            </a:r>
            <a:b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Educação</a:t>
            </a: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71463" y="4832350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Do cumprimento do índice legal: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9695" name="Group 15"/>
          <p:cNvGraphicFramePr>
            <a:graphicFrameLocks noGrp="1"/>
          </p:cNvGraphicFramePr>
          <p:nvPr/>
        </p:nvGraphicFramePr>
        <p:xfrm>
          <a:off x="271463" y="5211763"/>
          <a:ext cx="8424862" cy="822960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212 da Constituição Federal de 1988 define a obrigatoriedade da aplicação mínima de 25% da Receita Resultante de Impostos na manutenção e desenvolvimento do ensino no exercício.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4338"/>
            <a:ext cx="69294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Aplicação no Fundamental e Infantil</a:t>
            </a: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o total de recursos aplicados no Ensino Fundamental e na Educação Infantil.</a:t>
            </a:r>
          </a:p>
        </p:txBody>
      </p:sp>
      <p:graphicFrame>
        <p:nvGraphicFramePr>
          <p:cNvPr id="6758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525" y="2352675"/>
          <a:ext cx="9539288" cy="3465513"/>
        </p:xfrm>
        <a:graphic>
          <a:graphicData uri="http://schemas.openxmlformats.org/presentationml/2006/ole">
            <p:oleObj spid="_x0000_s67586" name="Worksheet" r:id="rId3" imgW="9334555" imgH="3390906" progId="Excel.Sheet.8">
              <p:embed/>
            </p:oleObj>
          </a:graphicData>
        </a:graphic>
      </p:graphicFrame>
      <p:pic>
        <p:nvPicPr>
          <p:cNvPr id="6758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414338"/>
            <a:ext cx="7337425" cy="1143000"/>
          </a:xfrm>
        </p:spPr>
        <p:txBody>
          <a:bodyPr/>
          <a:lstStyle/>
          <a:p>
            <a:pPr eaLnBrk="1" hangingPunct="1"/>
            <a:r>
              <a:rPr lang="pt-BR" sz="2500" b="1" smtClean="0">
                <a:solidFill>
                  <a:schemeClr val="tx1"/>
                </a:solidFill>
              </a:rPr>
              <a:t>Índice de Gastos na Educação</a:t>
            </a:r>
            <a:r>
              <a:rPr lang="pt-BR" sz="2000" b="1" u="sng" smtClean="0">
                <a:solidFill>
                  <a:schemeClr val="tx1"/>
                </a:solidFill>
              </a:rPr>
              <a:t/>
            </a:r>
            <a:br>
              <a:rPr lang="pt-BR" sz="2000" b="1" u="sng" smtClean="0">
                <a:solidFill>
                  <a:schemeClr val="tx1"/>
                </a:solidFill>
              </a:rPr>
            </a:br>
            <a:r>
              <a:rPr lang="pt-BR" sz="2000" b="1" u="sng" smtClean="0">
                <a:solidFill>
                  <a:schemeClr val="tx1"/>
                </a:solidFill>
              </a:rPr>
              <a:t/>
            </a:r>
            <a:br>
              <a:rPr lang="pt-BR" sz="2000" b="1" u="sng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Relação entre o percentual mínimo de despesas com educação previsto para o exercício com o percentual de despesas efetivamente realizado no período.</a:t>
            </a:r>
          </a:p>
        </p:txBody>
      </p:sp>
      <p:graphicFrame>
        <p:nvGraphicFramePr>
          <p:cNvPr id="6861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849313" y="2638425"/>
          <a:ext cx="8266112" cy="3854450"/>
        </p:xfrm>
        <a:graphic>
          <a:graphicData uri="http://schemas.openxmlformats.org/presentationml/2006/ole">
            <p:oleObj spid="_x0000_s68610" name="Worksheet" r:id="rId3" imgW="7924924" imgH="3695661" progId="Excel.Sheet.8">
              <p:embed/>
            </p:oleObj>
          </a:graphicData>
        </a:graphic>
      </p:graphicFrame>
      <p:pic>
        <p:nvPicPr>
          <p:cNvPr id="686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5"/>
          <p:cNvSpPr>
            <a:spLocks noChangeArrowheads="1"/>
          </p:cNvSpPr>
          <p:nvPr/>
        </p:nvSpPr>
        <p:spPr bwMode="auto">
          <a:xfrm>
            <a:off x="193675" y="2709863"/>
            <a:ext cx="518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solidFill>
                  <a:schemeClr val="tx1"/>
                </a:solidFill>
              </a:rPr>
              <a:t>Da aplicação percápita e aplicação por aluno:</a:t>
            </a:r>
          </a:p>
        </p:txBody>
      </p:sp>
      <p:pic>
        <p:nvPicPr>
          <p:cNvPr id="69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849313" y="1036654"/>
            <a:ext cx="7753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aplicação </a:t>
            </a:r>
            <a:r>
              <a:rPr lang="pt-BR" dirty="0" smtClean="0">
                <a:solidFill>
                  <a:schemeClr val="tx1"/>
                </a:solidFill>
              </a:rPr>
              <a:t>aferida foi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19,49% </a:t>
            </a:r>
            <a:r>
              <a:rPr lang="pt-BR" dirty="0">
                <a:solidFill>
                  <a:schemeClr val="tx1"/>
                </a:solidFill>
              </a:rPr>
              <a:t>ocorrendo uma diferença </a:t>
            </a:r>
            <a:r>
              <a:rPr lang="pt-BR" dirty="0" smtClean="0">
                <a:solidFill>
                  <a:schemeClr val="tx1"/>
                </a:solidFill>
              </a:rPr>
              <a:t>a menor de -5,51% </a:t>
            </a:r>
            <a:r>
              <a:rPr lang="pt-BR" dirty="0">
                <a:solidFill>
                  <a:schemeClr val="tx1"/>
                </a:solidFill>
              </a:rPr>
              <a:t>em relação ao </a:t>
            </a:r>
            <a:r>
              <a:rPr lang="pt-BR" dirty="0" smtClean="0">
                <a:solidFill>
                  <a:schemeClr val="tx1"/>
                </a:solidFill>
              </a:rPr>
              <a:t>mínimo constitucional </a:t>
            </a:r>
            <a:r>
              <a:rPr lang="pt-BR" dirty="0">
                <a:solidFill>
                  <a:schemeClr val="tx1"/>
                </a:solidFill>
              </a:rPr>
              <a:t>previsto </a:t>
            </a:r>
            <a:r>
              <a:rPr lang="pt-BR" dirty="0" smtClean="0">
                <a:solidFill>
                  <a:schemeClr val="tx1"/>
                </a:solidFill>
              </a:rPr>
              <a:t>para o período.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9636" name="Rectangle 12"/>
          <p:cNvSpPr>
            <a:spLocks noChangeArrowheads="1"/>
          </p:cNvSpPr>
          <p:nvPr/>
        </p:nvSpPr>
        <p:spPr bwMode="auto">
          <a:xfrm>
            <a:off x="193675" y="620713"/>
            <a:ext cx="482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do previsto com o realizado:</a:t>
            </a:r>
          </a:p>
        </p:txBody>
      </p:sp>
      <p:graphicFrame>
        <p:nvGraphicFramePr>
          <p:cNvPr id="9" name="Group 287"/>
          <p:cNvGraphicFramePr>
            <a:graphicFrameLocks noGrp="1"/>
          </p:cNvGraphicFramePr>
          <p:nvPr>
            <p:ph/>
          </p:nvPr>
        </p:nvGraphicFramePr>
        <p:xfrm>
          <a:off x="344488" y="3357563"/>
          <a:ext cx="9145015" cy="2511426"/>
        </p:xfrm>
        <a:graphic>
          <a:graphicData uri="http://schemas.openxmlformats.org/drawingml/2006/table">
            <a:tbl>
              <a:tblPr/>
              <a:tblGrid>
                <a:gridCol w="4320480"/>
                <a:gridCol w="2376264"/>
                <a:gridCol w="2448271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Origem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Quantidade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Ensino Fundamental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4.381 – Alunos*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R$ 1.532,51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Ensino Infantil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2.959 – Alunos*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R$ 1.752,68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Total por Habitante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65.024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R$ 182,57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659" name="CaixaDeTexto 6"/>
          <p:cNvSpPr txBox="1">
            <a:spLocks noChangeArrowheads="1"/>
          </p:cNvSpPr>
          <p:nvPr/>
        </p:nvSpPr>
        <p:spPr bwMode="auto">
          <a:xfrm>
            <a:off x="238125" y="6215063"/>
            <a:ext cx="65008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500">
                <a:solidFill>
                  <a:schemeClr val="tx1"/>
                </a:solidFill>
              </a:rPr>
              <a:t>* Fonte: Secretaria Municipal de 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Índice da Educação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27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63713" y="203993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414338"/>
            <a:ext cx="692943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FUNDEB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entre a receita arrecada do FUNDEB e a despesa realizada com esses recursos para o pagamento do magistério.</a:t>
            </a:r>
          </a:p>
        </p:txBody>
      </p:sp>
      <p:graphicFrame>
        <p:nvGraphicFramePr>
          <p:cNvPr id="706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74700" y="2205038"/>
          <a:ext cx="8067675" cy="4470400"/>
        </p:xfrm>
        <a:graphic>
          <a:graphicData uri="http://schemas.openxmlformats.org/presentationml/2006/ole">
            <p:oleObj spid="_x0000_s70658" name="Worksheet" r:id="rId3" imgW="8629740" imgH="4781603" progId="Excel.Sheet.8">
              <p:embed/>
            </p:oleObj>
          </a:graphicData>
        </a:graphic>
      </p:graphicFrame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193675" y="755650"/>
            <a:ext cx="670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solidFill>
                  <a:schemeClr val="tx1"/>
                </a:solidFill>
              </a:rPr>
              <a:t>Da Aplicação do FUNDEB nas Despesas com o Magistério: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655638" y="1340768"/>
            <a:ext cx="8042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Os valores representam uma aplicação de </a:t>
            </a:r>
            <a:r>
              <a:rPr lang="pt-BR" dirty="0" smtClean="0">
                <a:solidFill>
                  <a:schemeClr val="tx1"/>
                </a:solidFill>
              </a:rPr>
              <a:t>62,21%, </a:t>
            </a:r>
            <a:r>
              <a:rPr lang="pt-BR" dirty="0">
                <a:solidFill>
                  <a:schemeClr val="tx1"/>
                </a:solidFill>
              </a:rPr>
              <a:t>evidenciando que o Município </a:t>
            </a:r>
            <a:r>
              <a:rPr lang="pt-BR" dirty="0" smtClean="0">
                <a:solidFill>
                  <a:schemeClr val="tx1"/>
                </a:solidFill>
              </a:rPr>
              <a:t>alcançou </a:t>
            </a:r>
            <a:r>
              <a:rPr lang="pt-BR" dirty="0">
                <a:solidFill>
                  <a:schemeClr val="tx1"/>
                </a:solidFill>
              </a:rPr>
              <a:t>o disposto no artigo 60, </a:t>
            </a:r>
            <a:r>
              <a:rPr lang="pt-BR" dirty="0" smtClean="0">
                <a:solidFill>
                  <a:schemeClr val="tx1"/>
                </a:solidFill>
              </a:rPr>
              <a:t>incisos </a:t>
            </a:r>
            <a:r>
              <a:rPr lang="pt-BR" dirty="0">
                <a:solidFill>
                  <a:schemeClr val="tx1"/>
                </a:solidFill>
              </a:rPr>
              <a:t>I e XII, do Ato das Disposições Constitucionais Transitórias, na forma da Emenda Constitucional nº. 53, de 06 de dezembro de 2006, que é de 60</a:t>
            </a:r>
            <a:r>
              <a:rPr lang="pt-BR" dirty="0" smtClean="0">
                <a:solidFill>
                  <a:schemeClr val="tx1"/>
                </a:solidFill>
              </a:rPr>
              <a:t>%.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Pagamento do Magistério - Últimos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37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63713" y="203993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196975"/>
            <a:ext cx="8047038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Arrecadação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71463" y="4743450"/>
            <a:ext cx="304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Legislação</a:t>
            </a:r>
            <a:r>
              <a:rPr lang="pt-BR" sz="2000" b="1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</a:t>
            </a:r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sz="20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85356" name="Group 12"/>
          <p:cNvGraphicFramePr>
            <a:graphicFrameLocks noGrp="1"/>
          </p:cNvGraphicFramePr>
          <p:nvPr/>
        </p:nvGraphicFramePr>
        <p:xfrm>
          <a:off x="271463" y="5240338"/>
          <a:ext cx="7723187" cy="1068388"/>
        </p:xfrm>
        <a:graphic>
          <a:graphicData uri="http://schemas.openxmlformats.org/drawingml/2006/table">
            <a:tbl>
              <a:tblPr/>
              <a:tblGrid>
                <a:gridCol w="7723187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Art. 13 da Lei de Responsabilidade Fiscal: “No prazo previsto no Artigo 8º, (trinta dias após a publicação do orçamento) as receitas previstas serão desdobradas em metas bimestrais de arrecadação”.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1362075"/>
            <a:ext cx="8915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 das Metas de Gastos com Pessoal</a:t>
            </a: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130300" y="2932113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11979" name="Group 11"/>
          <p:cNvGraphicFramePr>
            <a:graphicFrameLocks noGrp="1"/>
          </p:cNvGraphicFramePr>
          <p:nvPr>
            <p:ph idx="1"/>
          </p:nvPr>
        </p:nvGraphicFramePr>
        <p:xfrm>
          <a:off x="307975" y="5313363"/>
          <a:ext cx="8893175" cy="1068388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limites de gastos com pessoal dispostos no Art. 20, inciso III, da Lei de Responsabilidade Fiscal - LRF,  compreendem 6% para o Poder Legislativo Municipal e 54% para o Executivo Municipal.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57" name="Rectangle 17"/>
          <p:cNvSpPr>
            <a:spLocks noChangeArrowheads="1"/>
          </p:cNvSpPr>
          <p:nvPr/>
        </p:nvSpPr>
        <p:spPr bwMode="auto">
          <a:xfrm>
            <a:off x="280988" y="5086350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Legislação</a:t>
            </a:r>
            <a:r>
              <a:rPr lang="pt-BR" sz="1800" b="1" dirty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ChangeArrowheads="1"/>
          </p:cNvSpPr>
          <p:nvPr/>
        </p:nvSpPr>
        <p:spPr bwMode="auto">
          <a:xfrm>
            <a:off x="271463" y="119697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Da Definição:</a:t>
            </a:r>
          </a:p>
        </p:txBody>
      </p:sp>
      <p:graphicFrame>
        <p:nvGraphicFramePr>
          <p:cNvPr id="211973" name="Group 5"/>
          <p:cNvGraphicFramePr>
            <a:graphicFrameLocks noGrp="1"/>
          </p:cNvGraphicFramePr>
          <p:nvPr/>
        </p:nvGraphicFramePr>
        <p:xfrm>
          <a:off x="271463" y="1695450"/>
          <a:ext cx="8893175" cy="3992880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Art. 18 da Lei de Responsabilidade Fiscal define Despesa Total com Pessoal como sendo o somatório dos gastos com os ativos, os inativos e os pensionistas, relativo a mandatos eletivos, cargos, funções ou empregos, civis, militares e de membros do Poder Público, com quaisquer espécies remuneratórias, tais como;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Vencimentos e vantagens, fixas e variáveis;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Subsídios;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Proventos da aposentadoria;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Reformas e pensões;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Adicionais;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Gratificações;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Horas extras;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Vantagens pessoais de qualquer natureza;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Encargos sociais; e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Contribuições recolhidas pelo ente às entidades de previdência.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414338"/>
            <a:ext cx="6643687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Gastos de Pessoal por Poder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Relação existente entre os índices máximos fixados e realizado dos Poderes Legislativo e Executivo.</a:t>
            </a:r>
          </a:p>
        </p:txBody>
      </p:sp>
      <p:graphicFrame>
        <p:nvGraphicFramePr>
          <p:cNvPr id="778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28650" y="2459038"/>
          <a:ext cx="8648700" cy="4111625"/>
        </p:xfrm>
        <a:graphic>
          <a:graphicData uri="http://schemas.openxmlformats.org/presentationml/2006/ole">
            <p:oleObj spid="_x0000_s77826" name="Worksheet" r:id="rId3" imgW="8496360" imgH="4038510" progId="Excel.Sheet.8">
              <p:embed/>
            </p:oleObj>
          </a:graphicData>
        </a:graphic>
      </p:graphicFrame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00472" y="980728"/>
            <a:ext cx="400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800" b="1" dirty="0">
                <a:solidFill>
                  <a:schemeClr val="tx1"/>
                </a:solidFill>
              </a:rPr>
              <a:t>Valores dos gastos de cada Poder:</a:t>
            </a:r>
          </a:p>
        </p:txBody>
      </p:sp>
      <p:graphicFrame>
        <p:nvGraphicFramePr>
          <p:cNvPr id="11" name="Group 287"/>
          <p:cNvGraphicFramePr>
            <a:graphicFrameLocks noGrp="1"/>
          </p:cNvGraphicFramePr>
          <p:nvPr>
            <p:ph/>
          </p:nvPr>
        </p:nvGraphicFramePr>
        <p:xfrm>
          <a:off x="1640632" y="1988840"/>
          <a:ext cx="6768751" cy="2511426"/>
        </p:xfrm>
        <a:graphic>
          <a:graphicData uri="http://schemas.openxmlformats.org/drawingml/2006/table">
            <a:tbl>
              <a:tblPr/>
              <a:tblGrid>
                <a:gridCol w="4320480"/>
                <a:gridCol w="2448271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– R$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Executivo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R$ 77.632.528,93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Legislativo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/>
                        <a:t>Não há informação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Consolidado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há informação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9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050" y="333375"/>
            <a:ext cx="5310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Gasto com Pessoal do Poder Executivo 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08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74788" y="2039938"/>
          <a:ext cx="7027862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Gasto com Pessoal do Poder Legislativo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19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12640" y="1988840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133475"/>
            <a:ext cx="851535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Demonstrativo das Metas de Investimento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71463" y="500062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04811" name="Group 11"/>
          <p:cNvGraphicFramePr>
            <a:graphicFrameLocks noGrp="1"/>
          </p:cNvGraphicFramePr>
          <p:nvPr/>
        </p:nvGraphicFramePr>
        <p:xfrm>
          <a:off x="271463" y="5327650"/>
          <a:ext cx="8424862" cy="1068388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Despesas resultantes da execução de obras, aquisição de bens móveis e imóveis, sejam eles instalações ou equipamentos e material permanente. São recursos investidos que resultam no aumento do Patrimônio do Município – Despesas de Capital.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350" y="557213"/>
            <a:ext cx="6618288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Demonstrativo dos Investimentos</a:t>
            </a:r>
            <a:r>
              <a:rPr lang="pt-BR" sz="2500" dirty="0" smtClean="0">
                <a:solidFill>
                  <a:schemeClr val="tx1"/>
                </a:solidFill>
              </a:rPr>
              <a:t/>
            </a:r>
            <a:br>
              <a:rPr lang="pt-BR" sz="25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O Confronto dos valores previstos para o exercício com os valores aplicados no período.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909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32520" y="2204864"/>
          <a:ext cx="8656637" cy="4095750"/>
        </p:xfrm>
        <a:graphic>
          <a:graphicData uri="http://schemas.openxmlformats.org/presentationml/2006/ole">
            <p:oleObj spid="_x0000_s89090" name="Worksheet" r:id="rId3" imgW="8658353" imgH="4095702" progId="Excel.Sheet.8">
              <p:embed/>
            </p:oleObj>
          </a:graphicData>
        </a:graphic>
      </p:graphicFrame>
      <p:pic>
        <p:nvPicPr>
          <p:cNvPr id="890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632520" y="980728"/>
            <a:ext cx="7969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quadro anterior demonstra que o valor das despesas com Investimentos verificado ao término do período analisado, está abaixo do valor total previsto </a:t>
            </a:r>
            <a:r>
              <a:rPr lang="pt-BR" dirty="0" smtClean="0">
                <a:solidFill>
                  <a:schemeClr val="tx1"/>
                </a:solidFill>
              </a:rPr>
              <a:t>para o exercício no valor de R</a:t>
            </a:r>
            <a:r>
              <a:rPr lang="pt-BR" dirty="0">
                <a:solidFill>
                  <a:schemeClr val="tx1"/>
                </a:solidFill>
              </a:rPr>
              <a:t>$ </a:t>
            </a:r>
            <a:r>
              <a:rPr lang="pt-BR" dirty="0" smtClean="0">
                <a:solidFill>
                  <a:schemeClr val="tx1"/>
                </a:solidFill>
              </a:rPr>
              <a:t>- 25.720.621,68.</a:t>
            </a:r>
            <a:endParaRPr lang="pt-BR" dirty="0">
              <a:solidFill>
                <a:schemeClr val="tx1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Ocorre </a:t>
            </a:r>
            <a:r>
              <a:rPr lang="pt-BR" dirty="0" smtClean="0">
                <a:solidFill>
                  <a:schemeClr val="tx1"/>
                </a:solidFill>
              </a:rPr>
              <a:t>que a </a:t>
            </a:r>
            <a:r>
              <a:rPr lang="pt-BR" dirty="0">
                <a:solidFill>
                  <a:schemeClr val="tx1"/>
                </a:solidFill>
              </a:rPr>
              <a:t>maior parte dos recursos para investimentos são expectativas de convênios que </a:t>
            </a:r>
            <a:r>
              <a:rPr lang="pt-BR" dirty="0" smtClean="0">
                <a:solidFill>
                  <a:schemeClr val="tx1"/>
                </a:solidFill>
              </a:rPr>
              <a:t>não foram celebrados até o período.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93675" y="549275"/>
            <a:ext cx="458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Do Confronto com os valores previstos:</a:t>
            </a:r>
          </a:p>
        </p:txBody>
      </p:sp>
      <p:pic>
        <p:nvPicPr>
          <p:cNvPr id="901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333375"/>
            <a:ext cx="5310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500" b="1" cap="small" dirty="0" smtClean="0">
                <a:solidFill>
                  <a:schemeClr val="tx1"/>
                </a:solidFill>
              </a:rPr>
              <a:t>Comparativo de Aplicação</a:t>
            </a: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Investimentos - 4 anos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11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640632" y="2060848"/>
          <a:ext cx="6738937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33375"/>
            <a:ext cx="65532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Receita Corrente 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Desdobramento das Receitas Correntes.</a:t>
            </a:r>
          </a:p>
        </p:txBody>
      </p:sp>
      <p:pic>
        <p:nvPicPr>
          <p:cNvPr id="235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3555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947738" y="2403475"/>
          <a:ext cx="8078787" cy="3257773"/>
        </p:xfrm>
        <a:graphic>
          <a:graphicData uri="http://schemas.openxmlformats.org/presentationml/2006/ole">
            <p:oleObj spid="_x0000_s23555" name="Worksheet" r:id="rId5" imgW="8372486" imgH="28669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33475"/>
            <a:ext cx="7658100" cy="2008188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Acompanhamento dos Programas do </a:t>
            </a: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PPA</a:t>
            </a:r>
            <a:b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Execução Orçamentária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819150" y="3213100"/>
            <a:ext cx="804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</a:rPr>
              <a:t>PREIMEIRO QUADRIMESTRE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71463" y="522922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</a:rPr>
              <a:t>Definição</a:t>
            </a:r>
            <a:endParaRPr lang="pt-BR" sz="20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05836" name="Group 12"/>
          <p:cNvGraphicFramePr>
            <a:graphicFrameLocks noGrp="1"/>
          </p:cNvGraphicFramePr>
          <p:nvPr/>
        </p:nvGraphicFramePr>
        <p:xfrm>
          <a:off x="271463" y="5589588"/>
          <a:ext cx="8424862" cy="792163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São instrumentos de organização da ação governamental para a concretização dos objetivos pretendidos, sendo mensurado por indicadores no Plano Plurianual.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25" y="701675"/>
            <a:ext cx="7851775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Execução Orçamentária dos Programas do PPA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O gráfico abaixo representa além dos valores iniciais, o valor dos créditos adicionais, o valor das movimentações de baixa no período, e o saldo dos Programas do PPA.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 smtClean="0">
              <a:solidFill>
                <a:schemeClr val="tx1"/>
              </a:solidFill>
            </a:endParaRPr>
          </a:p>
        </p:txBody>
      </p:sp>
      <p:pic>
        <p:nvPicPr>
          <p:cNvPr id="9523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/>
          <p:nvPr/>
        </p:nvGraphicFramePr>
        <p:xfrm>
          <a:off x="704528" y="2276872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560512" y="1340768"/>
            <a:ext cx="833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dirty="0" smtClean="0">
                <a:solidFill>
                  <a:schemeClr val="tx1"/>
                </a:solidFill>
              </a:rPr>
              <a:t>Analisando o saldo inicial com o saldo final do período analisado, concluímos que foi executado a importância de R$ </a:t>
            </a:r>
            <a:r>
              <a:rPr lang="en-US" dirty="0" smtClean="0">
                <a:solidFill>
                  <a:schemeClr val="tx1"/>
                </a:solidFill>
              </a:rPr>
              <a:t> 49.434.769,41</a:t>
            </a:r>
            <a:r>
              <a:rPr lang="pt-BR" dirty="0" smtClean="0">
                <a:solidFill>
                  <a:schemeClr val="tx1"/>
                </a:solidFill>
              </a:rPr>
              <a:t>, o que representa 21,89% dos valores previstos.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200472" y="980728"/>
            <a:ext cx="458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Do Confronto com os valores previstos:</a:t>
            </a: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00472" y="2996952"/>
            <a:ext cx="536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800" b="1">
                <a:solidFill>
                  <a:schemeClr val="tx1"/>
                </a:solidFill>
              </a:rPr>
              <a:t>Representação percápita dos Valores Orçados:</a:t>
            </a: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582613" y="3357195"/>
            <a:ext cx="833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dirty="0">
                <a:solidFill>
                  <a:schemeClr val="tx1"/>
                </a:solidFill>
              </a:rPr>
              <a:t>O orçamento </a:t>
            </a:r>
            <a:r>
              <a:rPr lang="pt-BR" dirty="0" smtClean="0">
                <a:solidFill>
                  <a:schemeClr val="tx1"/>
                </a:solidFill>
              </a:rPr>
              <a:t>representa uma previsão de investimento de </a:t>
            </a:r>
            <a:r>
              <a:rPr lang="pt-BR" dirty="0">
                <a:solidFill>
                  <a:schemeClr val="tx1"/>
                </a:solidFill>
              </a:rPr>
              <a:t>R$ </a:t>
            </a:r>
            <a:r>
              <a:rPr lang="pt-BR" dirty="0" smtClean="0">
                <a:solidFill>
                  <a:schemeClr val="tx1"/>
                </a:solidFill>
              </a:rPr>
              <a:t>3.473,25 </a:t>
            </a:r>
            <a:r>
              <a:rPr lang="pt-BR" dirty="0">
                <a:solidFill>
                  <a:schemeClr val="tx1"/>
                </a:solidFill>
              </a:rPr>
              <a:t>para cada habitante do município. E o valor </a:t>
            </a:r>
            <a:r>
              <a:rPr lang="pt-BR" dirty="0" smtClean="0">
                <a:solidFill>
                  <a:schemeClr val="tx1"/>
                </a:solidFill>
              </a:rPr>
              <a:t>liquidado </a:t>
            </a:r>
            <a:r>
              <a:rPr lang="pt-BR" dirty="0">
                <a:solidFill>
                  <a:schemeClr val="tx1"/>
                </a:solidFill>
              </a:rPr>
              <a:t>até </a:t>
            </a:r>
            <a:r>
              <a:rPr lang="pt-BR" dirty="0" smtClean="0">
                <a:solidFill>
                  <a:schemeClr val="tx1"/>
                </a:solidFill>
              </a:rPr>
              <a:t>o presente período, </a:t>
            </a:r>
            <a:r>
              <a:rPr lang="pt-BR" dirty="0">
                <a:solidFill>
                  <a:schemeClr val="tx1"/>
                </a:solidFill>
              </a:rPr>
              <a:t>representa um </a:t>
            </a:r>
            <a:r>
              <a:rPr lang="pt-BR" dirty="0" smtClean="0">
                <a:solidFill>
                  <a:schemeClr val="tx1"/>
                </a:solidFill>
              </a:rPr>
              <a:t>investimento realizado </a:t>
            </a:r>
            <a:r>
              <a:rPr lang="pt-BR" dirty="0">
                <a:solidFill>
                  <a:schemeClr val="tx1"/>
                </a:solidFill>
              </a:rPr>
              <a:t>de R$ </a:t>
            </a:r>
            <a:r>
              <a:rPr lang="pt-BR" dirty="0" smtClean="0">
                <a:solidFill>
                  <a:schemeClr val="tx1"/>
                </a:solidFill>
              </a:rPr>
              <a:t>760,25 para </a:t>
            </a:r>
            <a:r>
              <a:rPr lang="pt-BR" dirty="0">
                <a:solidFill>
                  <a:schemeClr val="tx1"/>
                </a:solidFill>
              </a:rPr>
              <a:t>cada habitante </a:t>
            </a:r>
            <a:r>
              <a:rPr lang="pt-BR" dirty="0" smtClean="0">
                <a:solidFill>
                  <a:schemeClr val="tx1"/>
                </a:solidFill>
              </a:rPr>
              <a:t>do Município de </a:t>
            </a:r>
            <a:r>
              <a:rPr lang="pt-BR" dirty="0">
                <a:solidFill>
                  <a:schemeClr val="tx1"/>
                </a:solidFill>
              </a:rPr>
              <a:t>Gaspar.</a:t>
            </a:r>
          </a:p>
        </p:txBody>
      </p:sp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4019550"/>
            <a:ext cx="9906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  <a:p>
            <a:pPr algn="ct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  <a:p>
            <a:pPr algn="ctr">
              <a:defRPr/>
            </a:pPr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Superintendência de Controle Interno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kerSignet BT" pitchFamily="34" charset="0"/>
            </a:endParaRPr>
          </a:p>
          <a:p>
            <a:pPr algn="r">
              <a:defRPr/>
            </a:pPr>
            <a:endParaRPr lang="pt-BR" sz="3600" b="1" dirty="0">
              <a:solidFill>
                <a:schemeClr val="tx1"/>
              </a:solidFill>
              <a:latin typeface="BakerSignet BT" pitchFamily="34" charset="0"/>
            </a:endParaRP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V="1">
            <a:off x="0" y="4508500"/>
            <a:ext cx="9906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just">
              <a:defRPr/>
            </a:pPr>
            <a:endParaRPr lang="pt-BR" dirty="0"/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661988" y="2060575"/>
            <a:ext cx="53832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</a:t>
            </a:r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Jean Carlos de Oliveira</a:t>
            </a: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Superintendente de Controle Interno</a:t>
            </a:r>
            <a:endParaRPr lang="pt-BR" sz="1200" i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E-mail: controladoria@gaspar.sc.gov.br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Telefone: </a:t>
            </a:r>
            <a:r>
              <a:rPr lang="pt-BR" sz="1200" i="1" dirty="0">
                <a:solidFill>
                  <a:schemeClr val="tx1"/>
                </a:solidFill>
              </a:rPr>
              <a:t>(47) </a:t>
            </a:r>
            <a:r>
              <a:rPr lang="pt-BR" sz="1200" i="1" dirty="0" smtClean="0">
                <a:solidFill>
                  <a:schemeClr val="tx1"/>
                </a:solidFill>
              </a:rPr>
              <a:t>3331-6326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200" i="1" dirty="0" smtClean="0">
                <a:solidFill>
                  <a:schemeClr val="tx1"/>
                </a:solidFill>
              </a:rPr>
              <a:t>Celular: (47) 9946-3609</a:t>
            </a:r>
            <a:endParaRPr lang="pt-BR" sz="1200" i="1" dirty="0">
              <a:solidFill>
                <a:schemeClr val="tx1"/>
              </a:solidFill>
            </a:endParaRPr>
          </a:p>
        </p:txBody>
      </p:sp>
      <p:pic>
        <p:nvPicPr>
          <p:cNvPr id="972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04" y="548680"/>
            <a:ext cx="1415844" cy="1439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333375"/>
            <a:ext cx="6553200" cy="1143000"/>
          </a:xfrm>
        </p:spPr>
        <p:txBody>
          <a:bodyPr/>
          <a:lstStyle/>
          <a:p>
            <a:pPr eaLnBrk="1" hangingPunct="1"/>
            <a:r>
              <a:rPr lang="pt-BR" sz="2000" b="1" smtClean="0">
                <a:solidFill>
                  <a:schemeClr val="tx1"/>
                </a:solidFill>
              </a:rPr>
              <a:t>Receitas Correntes:</a:t>
            </a:r>
            <a:r>
              <a:rPr lang="pt-BR" sz="2500" b="1" smtClean="0">
                <a:solidFill>
                  <a:schemeClr val="tx1"/>
                </a:solidFill>
              </a:rPr>
              <a:t> Tributárias</a:t>
            </a:r>
            <a:br>
              <a:rPr lang="pt-BR" sz="2500" b="1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/>
            </a:r>
            <a:br>
              <a:rPr lang="pt-BR" sz="1600" smtClean="0">
                <a:solidFill>
                  <a:schemeClr val="tx1"/>
                </a:solidFill>
              </a:rPr>
            </a:br>
            <a:r>
              <a:rPr lang="pt-BR" sz="1600" smtClean="0">
                <a:solidFill>
                  <a:schemeClr val="tx1"/>
                </a:solidFill>
              </a:rPr>
              <a:t>Desdobramento das Receitas Tributárias</a:t>
            </a:r>
          </a:p>
        </p:txBody>
      </p:sp>
      <p:pic>
        <p:nvPicPr>
          <p:cNvPr id="245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4579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208584" y="1988840"/>
          <a:ext cx="7662863" cy="3168351"/>
        </p:xfrm>
        <a:graphic>
          <a:graphicData uri="http://schemas.openxmlformats.org/presentationml/2006/ole">
            <p:oleObj spid="_x0000_s24579" name="Worksheet" r:id="rId4" imgW="9201205" imgH="27241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333375"/>
            <a:ext cx="7464425" cy="1143000"/>
          </a:xfrm>
        </p:spPr>
        <p:txBody>
          <a:bodyPr/>
          <a:lstStyle/>
          <a:p>
            <a:pPr eaLnBrk="1" hangingPunct="1"/>
            <a:r>
              <a:rPr lang="pt-BR" sz="2000" b="1" dirty="0" smtClean="0">
                <a:solidFill>
                  <a:schemeClr val="tx1"/>
                </a:solidFill>
              </a:rPr>
              <a:t>Receitas Correntes: </a:t>
            </a:r>
            <a:r>
              <a:rPr lang="pt-BR" sz="2500" b="1" dirty="0" smtClean="0">
                <a:solidFill>
                  <a:schemeClr val="tx1"/>
                </a:solidFill>
              </a:rPr>
              <a:t>Transferências Correntes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Desdobramento das Transferências Correntes</a:t>
            </a:r>
          </a:p>
        </p:txBody>
      </p:sp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5603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00025" y="2268538"/>
          <a:ext cx="9432925" cy="3473450"/>
        </p:xfrm>
        <a:graphic>
          <a:graphicData uri="http://schemas.openxmlformats.org/presentationml/2006/ole">
            <p:oleObj spid="_x0000_s25603" name="Worksheet" r:id="rId4" imgW="11734870" imgH="4324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14338"/>
            <a:ext cx="6553200" cy="1143000"/>
          </a:xfrm>
        </p:spPr>
        <p:txBody>
          <a:bodyPr/>
          <a:lstStyle/>
          <a:p>
            <a:pPr eaLnBrk="1" hangingPunct="1"/>
            <a:r>
              <a:rPr lang="pt-BR" sz="2500" b="1" dirty="0" smtClean="0">
                <a:solidFill>
                  <a:schemeClr val="tx1"/>
                </a:solidFill>
              </a:rPr>
              <a:t>Receita por Categoria Econômica</a:t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2500" b="1" dirty="0" smtClean="0">
                <a:solidFill>
                  <a:schemeClr val="tx1"/>
                </a:solidFill>
              </a:rPr>
              <a:t/>
            </a:r>
            <a:br>
              <a:rPr lang="pt-BR" sz="25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Comportamento de cada uma das categorias de receita. Divididas em Receitas Correntes e Receitas de Capital.</a:t>
            </a:r>
          </a:p>
        </p:txBody>
      </p:sp>
      <p:pic>
        <p:nvPicPr>
          <p:cNvPr id="2662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013" y="6165850"/>
            <a:ext cx="56673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3"/>
          <p:cNvGraphicFramePr>
            <a:graphicFrameLocks noGrp="1" noChangeAspect="1"/>
          </p:cNvGraphicFramePr>
          <p:nvPr/>
        </p:nvGraphicFramePr>
        <p:xfrm>
          <a:off x="80963" y="2205038"/>
          <a:ext cx="9717087" cy="3600226"/>
        </p:xfrm>
        <a:graphic>
          <a:graphicData uri="http://schemas.openxmlformats.org/presentationml/2006/ole">
            <p:oleObj spid="_x0000_s26627" name="Worksheet" r:id="rId4" imgW="10715573" imgH="35050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14651</TotalTime>
  <Words>1921</Words>
  <Application>Microsoft Office PowerPoint</Application>
  <PresentationFormat>Papel A4 (210 x 297 mm)</PresentationFormat>
  <Paragraphs>262</Paragraphs>
  <Slides>63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66" baseType="lpstr">
      <vt:lpstr>Design padrão</vt:lpstr>
      <vt:lpstr>Worksheet</vt:lpstr>
      <vt:lpstr>Planilha do Microsoft Office Excel 97-2003</vt:lpstr>
      <vt:lpstr>Slide 1</vt:lpstr>
      <vt:lpstr>Slide 2</vt:lpstr>
      <vt:lpstr>Slide 3</vt:lpstr>
      <vt:lpstr>Slide 4</vt:lpstr>
      <vt:lpstr>Avaliação das Metas de Arrecadação</vt:lpstr>
      <vt:lpstr>Receita Corrente   Desdobramento das Receitas Correntes.</vt:lpstr>
      <vt:lpstr>Receitas Correntes: Tributárias  Desdobramento das Receitas Tributárias</vt:lpstr>
      <vt:lpstr>Receitas Correntes: Transferências Correntes  Desdobramento das Transferências Correntes</vt:lpstr>
      <vt:lpstr>Receita por Categoria Econômica  Comportamento de cada uma das categorias de receita. Divididas em Receitas Correntes e Receitas de Capital.</vt:lpstr>
      <vt:lpstr>Avaliação das Metas de Arrecadação  Relação entre as Metas de Arrecadação prevista, com a Receita efetivamente arrecadada até o período.</vt:lpstr>
      <vt:lpstr>Comparativo da Receita Arrecada Nos últimos 4 Anos para o mesmo período</vt:lpstr>
      <vt:lpstr>Slide 12</vt:lpstr>
      <vt:lpstr>Verificação do Cronograma de Desembolso</vt:lpstr>
      <vt:lpstr>Acompanhamento das Metas de Desembolso  Relação entre as Despesas previstas com as Despesas efetivamente realizadas no período.</vt:lpstr>
      <vt:lpstr>Despesa por Categoria Econômica  Comportamento de cada uma das categorias de despesa, considerando o previsto para o exercício e o realizado no quadrimestre que são divididas em Despesas Correntes e Despesas de Capital </vt:lpstr>
      <vt:lpstr>Comparativo da Despesa Executada Nos últimos 4 Anos para o período.</vt:lpstr>
      <vt:lpstr>Despesas Executada  Desdobramento por Função</vt:lpstr>
      <vt:lpstr>Despesas Executada  Desdobramento por Função</vt:lpstr>
      <vt:lpstr>Slide 19</vt:lpstr>
      <vt:lpstr>Confronto  Arrecadação X Desembolso</vt:lpstr>
      <vt:lpstr>Confronto da Receita X Despesa</vt:lpstr>
      <vt:lpstr>Slide 22</vt:lpstr>
      <vt:lpstr>Avaliação das Metas de Resultado Primário</vt:lpstr>
      <vt:lpstr>Slide 24</vt:lpstr>
      <vt:lpstr> Demonstrativo do Resultado Primário  Valor do Resultado Primário apurado em relação ao valor previsto para o exercício.</vt:lpstr>
      <vt:lpstr>Slide 26</vt:lpstr>
      <vt:lpstr>Avaliação das Metas de Resultado Nominal</vt:lpstr>
      <vt:lpstr>Quadro da dívida Fiscal Líquida  Confronto da Dívida Fiscal Líquida do início do exercício com o valor existente ao término do período analisado.</vt:lpstr>
      <vt:lpstr>Demonstrativo do Resultado Nominal  Confronto entre o valor do Resultado Nominal previsto na LDO com o valor verificado no período analisado.</vt:lpstr>
      <vt:lpstr>Slide 30</vt:lpstr>
      <vt:lpstr>Demonstrativos das Transferências Financeiras</vt:lpstr>
      <vt:lpstr>Slide 32</vt:lpstr>
      <vt:lpstr>Slide 33</vt:lpstr>
      <vt:lpstr>Demonstrativo das Transferências Financeiras à Câmara</vt:lpstr>
      <vt:lpstr>Demonstrativo das Transferências para a Câmara  Comparação entre o valor total de repasses previstos para o exercício com os valores efetivamente repassados no período. </vt:lpstr>
      <vt:lpstr>Slide 36</vt:lpstr>
      <vt:lpstr>Indicadores dos Gastos  com Saúde</vt:lpstr>
      <vt:lpstr>Aplicação de Recursos na Saúde  Relação recursos próprios e do SUS, aplicados em ações de saúde pública.</vt:lpstr>
      <vt:lpstr>Gastos com Saúde  Relação entre o percentual mínimo de despesas com saúde e o percentual de despesas efetivamente realizadas. </vt:lpstr>
      <vt:lpstr>Slide 40</vt:lpstr>
      <vt:lpstr>Comparativo de Aplicação Índice da Saúde - 4 anos</vt:lpstr>
      <vt:lpstr>Indicadores dos Gastos  com Educação</vt:lpstr>
      <vt:lpstr>Aplicação no Fundamental e Infantil Relação entre o total de recursos aplicados no Ensino Fundamental e na Educação Infantil.</vt:lpstr>
      <vt:lpstr>Índice de Gastos na Educação  Relação entre o percentual mínimo de despesas com educação previsto para o exercício com o percentual de despesas efetivamente realizado no período.</vt:lpstr>
      <vt:lpstr>Slide 45</vt:lpstr>
      <vt:lpstr>Comparativo de Aplicação Índice da Educação - 4 anos</vt:lpstr>
      <vt:lpstr>FUNDEB  Relação entre a receita arrecada do FUNDEB e a despesa realizada com esses recursos para o pagamento do magistério.</vt:lpstr>
      <vt:lpstr>Slide 48</vt:lpstr>
      <vt:lpstr>Comparativo de Aplicação Pagamento do Magistério - Últimos 4 anos</vt:lpstr>
      <vt:lpstr>Avaliação das Metas de Gastos com Pessoal</vt:lpstr>
      <vt:lpstr>Slide 51</vt:lpstr>
      <vt:lpstr>Gastos de Pessoal por Poder  Relação existente entre os índices máximos fixados e realizado dos Poderes Legislativo e Executivo.</vt:lpstr>
      <vt:lpstr>Slide 53</vt:lpstr>
      <vt:lpstr>Comparativo de Aplicação Gasto com Pessoal do Poder Executivo  4 anos</vt:lpstr>
      <vt:lpstr>Comparativo de Aplicação Gasto com Pessoal do Poder Legislativo 4 anos</vt:lpstr>
      <vt:lpstr>Demonstrativo das Metas de Investimento</vt:lpstr>
      <vt:lpstr>Demonstrativo dos Investimentos  O Confronto dos valores previstos para o exercício com os valores aplicados no período. </vt:lpstr>
      <vt:lpstr>Slide 58</vt:lpstr>
      <vt:lpstr>Comparativo de Aplicação Investimentos - 4 anos</vt:lpstr>
      <vt:lpstr>Acompanhamento dos Programas do PPA Execução Orçamentária</vt:lpstr>
      <vt:lpstr>Execução Orçamentária dos Programas do PPA  O gráfico abaixo representa além dos valores iniciais, o valor dos créditos adicionais, o valor das movimentações de baixa no período, e o saldo dos Programas do PPA.  </vt:lpstr>
      <vt:lpstr>Slide 62</vt:lpstr>
      <vt:lpstr>Slide 63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Santa Catarina Prefeitura Municipal de Gaspar</dc:title>
  <dc:creator>auxcontroladoria</dc:creator>
  <cp:lastModifiedBy>Jean Carlos</cp:lastModifiedBy>
  <cp:revision>1444</cp:revision>
  <dcterms:created xsi:type="dcterms:W3CDTF">2011-02-23T11:24:26Z</dcterms:created>
  <dcterms:modified xsi:type="dcterms:W3CDTF">2016-05-31T18:36:15Z</dcterms:modified>
</cp:coreProperties>
</file>